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9" r:id="rId3"/>
    <p:sldId id="260" r:id="rId4"/>
    <p:sldId id="325" r:id="rId5"/>
    <p:sldId id="261" r:id="rId6"/>
    <p:sldId id="288" r:id="rId7"/>
    <p:sldId id="262" r:id="rId8"/>
    <p:sldId id="317" r:id="rId9"/>
    <p:sldId id="289" r:id="rId10"/>
    <p:sldId id="270" r:id="rId11"/>
    <p:sldId id="318" r:id="rId12"/>
    <p:sldId id="305" r:id="rId13"/>
    <p:sldId id="264" r:id="rId14"/>
    <p:sldId id="265" r:id="rId15"/>
    <p:sldId id="271" r:id="rId16"/>
    <p:sldId id="266" r:id="rId17"/>
    <p:sldId id="324" r:id="rId18"/>
    <p:sldId id="269" r:id="rId19"/>
    <p:sldId id="274" r:id="rId20"/>
    <p:sldId id="276" r:id="rId21"/>
    <p:sldId id="277" r:id="rId22"/>
    <p:sldId id="280" r:id="rId23"/>
    <p:sldId id="281" r:id="rId24"/>
    <p:sldId id="279" r:id="rId25"/>
    <p:sldId id="315" r:id="rId26"/>
    <p:sldId id="282" r:id="rId27"/>
    <p:sldId id="313" r:id="rId28"/>
    <p:sldId id="316" r:id="rId29"/>
    <p:sldId id="314" r:id="rId30"/>
    <p:sldId id="272" r:id="rId31"/>
    <p:sldId id="326" r:id="rId32"/>
    <p:sldId id="306" r:id="rId33"/>
    <p:sldId id="323" r:id="rId34"/>
    <p:sldId id="320" r:id="rId35"/>
    <p:sldId id="307" r:id="rId36"/>
    <p:sldId id="308" r:id="rId37"/>
    <p:sldId id="285" r:id="rId38"/>
    <p:sldId id="309" r:id="rId39"/>
    <p:sldId id="310" r:id="rId40"/>
    <p:sldId id="287" r:id="rId41"/>
    <p:sldId id="319" r:id="rId42"/>
    <p:sldId id="302" r:id="rId43"/>
    <p:sldId id="312" r:id="rId44"/>
    <p:sldId id="286" r:id="rId45"/>
    <p:sldId id="321" r:id="rId46"/>
    <p:sldId id="32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91" d="100"/>
          <a:sy n="91" d="100"/>
        </p:scale>
        <p:origin x="-246" y="1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4282763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6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9315-C37C-44D8-9CED-F6004F6C5892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FA7145C-AE15-4A11-B7B0-6FD950B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79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9315-C37C-44D8-9CED-F6004F6C5892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7145C-AE15-4A11-B7B0-6FD950B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6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9315-C37C-44D8-9CED-F6004F6C5892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7145C-AE15-4A11-B7B0-6FD950B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6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9315-C37C-44D8-9CED-F6004F6C5892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7145C-AE15-4A11-B7B0-6FD950B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6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/>
          <a:p>
            <a:fld id="{96469315-C37C-44D8-9CED-F6004F6C5892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FA7145C-AE15-4A11-B7B0-6FD950B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9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9315-C37C-44D8-9CED-F6004F6C5892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7145C-AE15-4A11-B7B0-6FD950B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1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9315-C37C-44D8-9CED-F6004F6C5892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7145C-AE15-4A11-B7B0-6FD950B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8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9315-C37C-44D8-9CED-F6004F6C5892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7145C-AE15-4A11-B7B0-6FD950B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1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9315-C37C-44D8-9CED-F6004F6C5892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7145C-AE15-4A11-B7B0-6FD950B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9315-C37C-44D8-9CED-F6004F6C5892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7145C-AE15-4A11-B7B0-6FD950B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0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96469315-C37C-44D8-9CED-F6004F6C5892}" type="datetimeFigureOut">
              <a:rPr lang="en-US" smtClean="0"/>
              <a:t>8/24/2016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7145C-AE15-4A11-B7B0-6FD950B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3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96469315-C37C-44D8-9CED-F6004F6C5892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j-lt"/>
              </a:defRPr>
            </a:lvl1pPr>
          </a:lstStyle>
          <a:p>
            <a:fld id="{FFA7145C-AE15-4A11-B7B0-6FD950B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1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fazeoc@comcast.net" TargetMode="External"/><Relationship Id="rId2" Type="http://schemas.openxmlformats.org/officeDocument/2006/relationships/hyperlink" Target="mailto:heistiv@gmail.com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3" descr="Bike Sculpt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85" y="2286000"/>
            <a:ext cx="3043415" cy="43084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Subtitle 2"/>
          <p:cNvSpPr>
            <a:spLocks noGrp="1"/>
          </p:cNvSpPr>
          <p:nvPr>
            <p:ph type="subTitle" idx="4294967295"/>
          </p:nvPr>
        </p:nvSpPr>
        <p:spPr>
          <a:xfrm>
            <a:off x="0" y="4903788"/>
            <a:ext cx="5829300" cy="900112"/>
          </a:xfrm>
        </p:spPr>
        <p:txBody>
          <a:bodyPr>
            <a:noAutofit/>
          </a:bodyPr>
          <a:lstStyle/>
          <a:p>
            <a:r>
              <a:rPr lang="en-US" altLang="en-US" sz="2700" b="1" dirty="0">
                <a:solidFill>
                  <a:schemeClr val="bg1"/>
                </a:solidFill>
                <a:latin typeface="Segoe Print" panose="02000600000000000000" pitchFamily="2" charset="0"/>
                <a:ea typeface="ヒラギノ角ゴ Pro W3" pitchFamily="4" charset="-128"/>
              </a:rPr>
              <a:t>Presented by </a:t>
            </a:r>
            <a:r>
              <a:rPr lang="en-US" altLang="en-US" sz="2700" b="1" dirty="0" err="1">
                <a:solidFill>
                  <a:schemeClr val="bg1"/>
                </a:solidFill>
                <a:latin typeface="Segoe Print" panose="02000600000000000000" pitchFamily="2" charset="0"/>
                <a:ea typeface="ヒラギノ角ゴ Pro W3" pitchFamily="4" charset="-128"/>
              </a:rPr>
              <a:t>BikeOCNJ</a:t>
            </a:r>
            <a:r>
              <a:rPr lang="en-US" altLang="en-US" sz="2700" b="1" dirty="0">
                <a:solidFill>
                  <a:schemeClr val="bg1"/>
                </a:solidFill>
                <a:latin typeface="Segoe Print" panose="02000600000000000000" pitchFamily="2" charset="0"/>
                <a:ea typeface="ヒラギノ角ゴ Pro W3" pitchFamily="4" charset="-128"/>
              </a:rPr>
              <a:t/>
            </a:r>
            <a:br>
              <a:rPr lang="en-US" altLang="en-US" sz="2700" b="1" dirty="0">
                <a:solidFill>
                  <a:schemeClr val="bg1"/>
                </a:solidFill>
                <a:latin typeface="Segoe Print" panose="02000600000000000000" pitchFamily="2" charset="0"/>
                <a:ea typeface="ヒラギノ角ゴ Pro W3" pitchFamily="4" charset="-128"/>
              </a:rPr>
            </a:br>
            <a:r>
              <a:rPr lang="en-US" altLang="en-US" sz="2700" b="1" dirty="0">
                <a:solidFill>
                  <a:schemeClr val="bg1"/>
                </a:solidFill>
                <a:latin typeface="Segoe Print" panose="02000600000000000000" pitchFamily="2" charset="0"/>
                <a:ea typeface="ヒラギノ角ゴ Pro W3" pitchFamily="4" charset="-128"/>
              </a:rPr>
              <a:t>bikeocnj.org</a:t>
            </a:r>
          </a:p>
          <a:p>
            <a:r>
              <a:rPr lang="en-US" altLang="en-US" sz="2700" b="1" dirty="0">
                <a:solidFill>
                  <a:schemeClr val="bg1"/>
                </a:solidFill>
                <a:latin typeface="Segoe Print" panose="02000600000000000000" pitchFamily="2" charset="0"/>
                <a:ea typeface="ヒラギノ角ゴ Pro W3" pitchFamily="4" charset="-128"/>
              </a:rPr>
              <a:t>August 23, 2016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14301" y="1495141"/>
            <a:ext cx="5981700" cy="28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ヒラギノ角ゴ Pro W3" pitchFamily="4" charset="-128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4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Ocean City’s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4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</a:t>
            </a:r>
            <a:r>
              <a:rPr lang="en-US" altLang="en-US" sz="495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</a:t>
            </a:r>
            <a:r>
              <a:rPr lang="en-US" altLang="en-US" sz="4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Annual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4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Community Bike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4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822731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509524"/>
            <a:ext cx="8763000" cy="1207008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3600" dirty="0"/>
              <a:t>2012: new Rt. 52 Causeway </a:t>
            </a:r>
            <a:br>
              <a:rPr lang="en-US" sz="3600" dirty="0"/>
            </a:br>
            <a:r>
              <a:rPr lang="en-US" sz="3600" dirty="0"/>
              <a:t>Shared Use Path</a:t>
            </a:r>
          </a:p>
        </p:txBody>
      </p:sp>
      <p:pic>
        <p:nvPicPr>
          <p:cNvPr id="28675" name="Picture 3" descr="BIKE PATH w: peo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7" y="1866900"/>
            <a:ext cx="7541298" cy="424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740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995"/>
            <a:ext cx="9144000" cy="502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7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4326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2012: Simpson Ave. extension,</a:t>
            </a:r>
            <a:br>
              <a:rPr lang="en-US" sz="4000" dirty="0"/>
            </a:br>
            <a:r>
              <a:rPr lang="en-US" sz="4000" dirty="0"/>
              <a:t>Battersea to 1</a:t>
            </a:r>
            <a:r>
              <a:rPr lang="en-US" sz="4000" baseline="30000" dirty="0"/>
              <a:t>st</a:t>
            </a:r>
            <a:r>
              <a:rPr lang="en-US" sz="4000" dirty="0"/>
              <a:t> St.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38" y="1313162"/>
            <a:ext cx="6867124" cy="5150343"/>
          </a:xfrm>
        </p:spPr>
      </p:pic>
    </p:spTree>
    <p:extLst>
      <p:ext uri="{BB962C8B-B14F-4D97-AF65-F5344CB8AC3E}">
        <p14:creationId xmlns:p14="http://schemas.microsoft.com/office/powerpoint/2010/main" val="3514064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5" descr="bikerackOCI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814" y="866275"/>
            <a:ext cx="6890125" cy="5167594"/>
          </a:xfrm>
        </p:spPr>
      </p:pic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88379"/>
            <a:ext cx="8130941" cy="1440421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000" dirty="0">
                <a:ea typeface="+mj-ea"/>
                <a:cs typeface="+mj-cs"/>
              </a:rPr>
              <a:t>2012: </a:t>
            </a:r>
            <a:br>
              <a:rPr lang="en-US" sz="4000" dirty="0">
                <a:ea typeface="+mj-ea"/>
                <a:cs typeface="+mj-cs"/>
              </a:rPr>
            </a:br>
            <a:r>
              <a:rPr lang="en-US" sz="4000" dirty="0">
                <a:ea typeface="+mj-ea"/>
                <a:cs typeface="+mj-cs"/>
              </a:rPr>
              <a:t>Boardwalk ordinance changed</a:t>
            </a:r>
          </a:p>
        </p:txBody>
      </p:sp>
    </p:spTree>
    <p:extLst>
      <p:ext uri="{BB962C8B-B14F-4D97-AF65-F5344CB8AC3E}">
        <p14:creationId xmlns:p14="http://schemas.microsoft.com/office/powerpoint/2010/main" val="54929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 bwMode="auto">
          <a:xfrm>
            <a:off x="685800" y="263251"/>
            <a:ext cx="7772400" cy="1609344"/>
          </a:xfrm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dirty="0">
                <a:effectLst/>
              </a:rPr>
              <a:t>New bike racks at schools</a:t>
            </a:r>
          </a:p>
        </p:txBody>
      </p:sp>
      <p:pic>
        <p:nvPicPr>
          <p:cNvPr id="23556" name="Picture 4" descr="rack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5" y="1958613"/>
            <a:ext cx="4120595" cy="37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rack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75" y="1958613"/>
            <a:ext cx="3400725" cy="37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2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3600" dirty="0"/>
              <a:t>Bicycle Repair Station:</a:t>
            </a:r>
            <a:br>
              <a:rPr lang="en-US" sz="3600" dirty="0"/>
            </a:br>
            <a:r>
              <a:rPr lang="en-US" sz="3600" dirty="0"/>
              <a:t>17</a:t>
            </a:r>
            <a:r>
              <a:rPr lang="en-US" sz="3600" baseline="30000" dirty="0"/>
              <a:t>th</a:t>
            </a:r>
            <a:r>
              <a:rPr lang="en-US" sz="3600" dirty="0"/>
              <a:t> and Haven Avenue</a:t>
            </a:r>
            <a:r>
              <a:rPr lang="en-US" dirty="0"/>
              <a:t/>
            </a:r>
            <a:br>
              <a:rPr lang="en-US" dirty="0"/>
            </a:br>
            <a:r>
              <a:rPr lang="en-US" sz="3000" dirty="0"/>
              <a:t>                 </a:t>
            </a:r>
            <a:r>
              <a:rPr lang="en-US" sz="2333" i="1" dirty="0"/>
              <a:t>Thank You Joe </a:t>
            </a:r>
            <a:r>
              <a:rPr lang="en-US" sz="2333" i="1" dirty="0" err="1"/>
              <a:t>Tordella</a:t>
            </a:r>
            <a:r>
              <a:rPr lang="en-US" sz="2333" i="1" dirty="0"/>
              <a:t>! </a:t>
            </a:r>
          </a:p>
        </p:txBody>
      </p:sp>
      <p:pic>
        <p:nvPicPr>
          <p:cNvPr id="29700" name="Picture 4" descr="bikes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2005075"/>
            <a:ext cx="5645150" cy="432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804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5" descr="VarsityBikeCorral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45" y="1805167"/>
            <a:ext cx="7063882" cy="429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815086" y="471424"/>
            <a:ext cx="7543800" cy="120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/>
              <a:t>2013: first on-street bike corral</a:t>
            </a:r>
          </a:p>
        </p:txBody>
      </p:sp>
    </p:spTree>
    <p:extLst>
      <p:ext uri="{BB962C8B-B14F-4D97-AF65-F5344CB8AC3E}">
        <p14:creationId xmlns:p14="http://schemas.microsoft.com/office/powerpoint/2010/main" val="2961368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982218"/>
          </a:xfrm>
        </p:spPr>
        <p:txBody>
          <a:bodyPr/>
          <a:lstStyle/>
          <a:p>
            <a:r>
              <a:rPr lang="en-US" dirty="0"/>
              <a:t>Current on-street bike corrals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283" y="1810857"/>
            <a:ext cx="7772400" cy="4050792"/>
          </a:xfrm>
        </p:spPr>
        <p:txBody>
          <a:bodyPr>
            <a:normAutofit/>
          </a:bodyPr>
          <a:lstStyle/>
          <a:p>
            <a:r>
              <a:rPr lang="en-US" sz="2400" dirty="0"/>
              <a:t>Varsity Inn</a:t>
            </a:r>
          </a:p>
          <a:p>
            <a:r>
              <a:rPr lang="en-US" sz="2400" dirty="0"/>
              <a:t>Ready’s</a:t>
            </a:r>
          </a:p>
          <a:p>
            <a:r>
              <a:rPr lang="en-US" sz="2400" dirty="0" err="1"/>
              <a:t>Sindia</a:t>
            </a:r>
            <a:r>
              <a:rPr lang="en-US" sz="2400" dirty="0"/>
              <a:t> Restaurant</a:t>
            </a:r>
          </a:p>
          <a:p>
            <a:r>
              <a:rPr lang="en-US" sz="2400" dirty="0"/>
              <a:t>Fractured Prune</a:t>
            </a:r>
          </a:p>
          <a:p>
            <a:r>
              <a:rPr lang="en-US" sz="2400" dirty="0"/>
              <a:t>Starbucks</a:t>
            </a:r>
          </a:p>
          <a:p>
            <a:r>
              <a:rPr lang="en-US" sz="2400" dirty="0"/>
              <a:t>Island Grill</a:t>
            </a:r>
          </a:p>
        </p:txBody>
      </p:sp>
      <p:pic>
        <p:nvPicPr>
          <p:cNvPr id="4" name="Picture 4" descr="IMG_0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395" y="1603629"/>
            <a:ext cx="4890980" cy="350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13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en-US" dirty="0"/>
              <a:t>Bicycle Friendly Community</a:t>
            </a:r>
            <a:br>
              <a:rPr lang="en-US" dirty="0"/>
            </a:br>
            <a:r>
              <a:rPr lang="en-US" dirty="0"/>
              <a:t>Bronze Award 2012 – 2015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New application just submitted for 2016</a:t>
            </a:r>
            <a:r>
              <a:rPr lang="en-US" dirty="0"/>
              <a:t>!</a:t>
            </a:r>
          </a:p>
        </p:txBody>
      </p:sp>
      <p:pic>
        <p:nvPicPr>
          <p:cNvPr id="27652" name="Picture 4" descr="BFC - Ocean 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427733"/>
            <a:ext cx="3492008" cy="327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295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662686" y="534924"/>
            <a:ext cx="7973314" cy="8843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/>
              <a:t>2014: New HAWK signal </a:t>
            </a:r>
          </a:p>
          <a:p>
            <a:pPr>
              <a:defRPr/>
            </a:pPr>
            <a:r>
              <a:rPr lang="en-US" sz="3600" dirty="0"/>
              <a:t>at 9</a:t>
            </a:r>
            <a:r>
              <a:rPr lang="en-US" sz="3600" baseline="30000" dirty="0"/>
              <a:t>th</a:t>
            </a:r>
            <a:r>
              <a:rPr lang="en-US" sz="3600" dirty="0"/>
              <a:t> St. &amp; Aldrich Rd.</a:t>
            </a:r>
          </a:p>
        </p:txBody>
      </p:sp>
      <p:pic>
        <p:nvPicPr>
          <p:cNvPr id="7" name="Picture 5" descr="HAWK-Activ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11" y="1872060"/>
            <a:ext cx="7436549" cy="45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738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299281"/>
            <a:ext cx="7772400" cy="1609344"/>
          </a:xfrm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Thank you for coming!</a:t>
            </a:r>
          </a:p>
        </p:txBody>
      </p:sp>
      <p:sp>
        <p:nvSpPr>
          <p:cNvPr id="17410" name="Content Placeholder 1"/>
          <p:cNvSpPr>
            <a:spLocks noGrp="1"/>
          </p:cNvSpPr>
          <p:nvPr>
            <p:ph type="body" idx="4294967295"/>
          </p:nvPr>
        </p:nvSpPr>
        <p:spPr>
          <a:xfrm>
            <a:off x="704336" y="2855461"/>
            <a:ext cx="7553839" cy="8001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0070C0"/>
                </a:solidFill>
                <a:ea typeface="ヒラギノ角ゴ Pro W3" pitchFamily="4" charset="-128"/>
              </a:rPr>
              <a:t>Your input propels OC’s biking initiatives.</a:t>
            </a:r>
            <a:endParaRPr lang="en-US" altLang="en-US" sz="2800" u="sng" dirty="0">
              <a:ea typeface="ヒラギノ角ゴ Pro W3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213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5" descr="IMG_0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34" y="1562171"/>
            <a:ext cx="3785889" cy="417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6" descr="IMG_0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411" y="1562545"/>
            <a:ext cx="4638789" cy="416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649986" y="293624"/>
            <a:ext cx="7543800" cy="10303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/>
              <a:t>HAWK Signal- </a:t>
            </a:r>
          </a:p>
          <a:p>
            <a:pPr>
              <a:defRPr/>
            </a:pPr>
            <a:r>
              <a:rPr lang="en-US" sz="4000" dirty="0"/>
              <a:t>also extends path to 8</a:t>
            </a:r>
            <a:r>
              <a:rPr lang="en-US" sz="4000" baseline="30000" dirty="0"/>
              <a:t>th</a:t>
            </a:r>
            <a:r>
              <a:rPr lang="en-US" sz="4000" dirty="0"/>
              <a:t> St.</a:t>
            </a:r>
          </a:p>
        </p:txBody>
      </p:sp>
    </p:spTree>
    <p:extLst>
      <p:ext uri="{BB962C8B-B14F-4D97-AF65-F5344CB8AC3E}">
        <p14:creationId xmlns:p14="http://schemas.microsoft.com/office/powerpoint/2010/main" val="3072249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795338" y="152400"/>
            <a:ext cx="7942261" cy="11620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/>
              <a:t>2015 West Avenue from 35</a:t>
            </a:r>
            <a:r>
              <a:rPr lang="en-US" sz="3600" baseline="30000" dirty="0"/>
              <a:t>th</a:t>
            </a:r>
            <a:r>
              <a:rPr lang="en-US" sz="3600" dirty="0"/>
              <a:t> to 55</a:t>
            </a:r>
            <a:r>
              <a:rPr lang="en-US" sz="3600" baseline="30000" dirty="0"/>
              <a:t>th</a:t>
            </a:r>
          </a:p>
          <a:p>
            <a:pPr algn="ctr">
              <a:defRPr/>
            </a:pPr>
            <a:r>
              <a:rPr lang="en-US" sz="3600" baseline="30000" dirty="0">
                <a:solidFill>
                  <a:srgbClr val="FF0000"/>
                </a:solidFill>
              </a:rPr>
              <a:t>Thank you to Cape May County!!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450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73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799" y="188070"/>
            <a:ext cx="7772400" cy="160934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3200" dirty="0"/>
              <a:t>2015: Simpson to W. Inlet via Battersea  </a:t>
            </a:r>
          </a:p>
        </p:txBody>
      </p:sp>
      <p:pic>
        <p:nvPicPr>
          <p:cNvPr id="3891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9241" y="2037657"/>
            <a:ext cx="6665517" cy="4353913"/>
          </a:xfrm>
          <a:noFill/>
        </p:spPr>
      </p:pic>
    </p:spTree>
    <p:extLst>
      <p:ext uri="{BB962C8B-B14F-4D97-AF65-F5344CB8AC3E}">
        <p14:creationId xmlns:p14="http://schemas.microsoft.com/office/powerpoint/2010/main" val="4152543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03966"/>
            <a:ext cx="7772400" cy="160934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400" dirty="0"/>
              <a:t>W. Inlet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725" y="2768222"/>
            <a:ext cx="7772400" cy="277532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Drone - Batterse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389461"/>
            <a:ext cx="8791576" cy="483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003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484632"/>
            <a:ext cx="8356600" cy="1609344"/>
          </a:xfrm>
        </p:spPr>
        <p:txBody>
          <a:bodyPr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3600" dirty="0"/>
              <a:t>W. Atlantic Blvd. to Gardens Parkway</a:t>
            </a:r>
          </a:p>
        </p:txBody>
      </p:sp>
      <p:pic>
        <p:nvPicPr>
          <p:cNvPr id="37891" name="Content Placeholder 5" descr="IMG_00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79" y="1866900"/>
            <a:ext cx="7454095" cy="4600575"/>
          </a:xfrm>
        </p:spPr>
      </p:pic>
    </p:spTree>
    <p:extLst>
      <p:ext uri="{BB962C8B-B14F-4D97-AF65-F5344CB8AC3E}">
        <p14:creationId xmlns:p14="http://schemas.microsoft.com/office/powerpoint/2010/main" val="3377527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981" y="258046"/>
            <a:ext cx="8497019" cy="1609344"/>
          </a:xfrm>
        </p:spPr>
        <p:txBody>
          <a:bodyPr>
            <a:normAutofit/>
          </a:bodyPr>
          <a:lstStyle/>
          <a:p>
            <a:pPr>
              <a:tabLst>
                <a:tab pos="1311275" algn="l"/>
              </a:tabLst>
            </a:pPr>
            <a:r>
              <a:rPr lang="en-US" sz="3600" dirty="0"/>
              <a:t>2015: </a:t>
            </a:r>
            <a:br>
              <a:rPr lang="en-US" sz="3600" dirty="0"/>
            </a:br>
            <a:r>
              <a:rPr lang="en-US" sz="3600" dirty="0"/>
              <a:t>Bike Rental Business Safety Signage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96" y="1781126"/>
            <a:ext cx="3856381" cy="4990610"/>
          </a:xfrm>
        </p:spPr>
      </p:pic>
    </p:spTree>
    <p:extLst>
      <p:ext uri="{BB962C8B-B14F-4D97-AF65-F5344CB8AC3E}">
        <p14:creationId xmlns:p14="http://schemas.microsoft.com/office/powerpoint/2010/main" val="593444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Content Placeholder 9" descr="IMG_00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94" r="-26994"/>
          <a:stretch>
            <a:fillRect/>
          </a:stretch>
        </p:blipFill>
        <p:spPr>
          <a:xfrm>
            <a:off x="323705" y="1841104"/>
            <a:ext cx="8197993" cy="4508896"/>
          </a:xfr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622300" y="382524"/>
            <a:ext cx="8001000" cy="120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dirty="0"/>
              <a:t>2015: Chamber of Commerce Information Center s</a:t>
            </a:r>
            <a:r>
              <a:rPr lang="en-US" sz="5700" dirty="0"/>
              <a:t>afety poster </a:t>
            </a:r>
          </a:p>
        </p:txBody>
      </p:sp>
    </p:spTree>
    <p:extLst>
      <p:ext uri="{BB962C8B-B14F-4D97-AF65-F5344CB8AC3E}">
        <p14:creationId xmlns:p14="http://schemas.microsoft.com/office/powerpoint/2010/main" val="3947923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3"/>
            <a:ext cx="7772400" cy="963168"/>
          </a:xfrm>
        </p:spPr>
        <p:txBody>
          <a:bodyPr>
            <a:normAutofit fontScale="90000"/>
          </a:bodyPr>
          <a:lstStyle/>
          <a:p>
            <a:r>
              <a:rPr lang="en-US" dirty="0"/>
              <a:t>2016: OC recognized in new DOT “road diet” video to show all NJ towns.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County partnership on West Avenue restriping from 35</a:t>
            </a:r>
            <a:r>
              <a:rPr lang="en-US" baseline="30000" dirty="0"/>
              <a:t>th</a:t>
            </a:r>
            <a:r>
              <a:rPr lang="en-US" dirty="0"/>
              <a:t> to 55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054"/>
            <a:ext cx="5625186" cy="31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83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012"/>
            <a:ext cx="9144000" cy="500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68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8164902" cy="1609344"/>
          </a:xfrm>
        </p:spPr>
        <p:txBody>
          <a:bodyPr>
            <a:noAutofit/>
          </a:bodyPr>
          <a:lstStyle/>
          <a:p>
            <a:r>
              <a:rPr lang="en-US" sz="3200" dirty="0"/>
              <a:t>2016: OC recognized at NJ Bike-Walk</a:t>
            </a:r>
            <a:br>
              <a:rPr lang="en-US" sz="3200" dirty="0"/>
            </a:br>
            <a:r>
              <a:rPr lang="en-US" sz="3200" dirty="0"/>
              <a:t>Complete Street Summit </a:t>
            </a:r>
            <a:br>
              <a:rPr lang="en-US" sz="3200" dirty="0"/>
            </a:br>
            <a:r>
              <a:rPr lang="en-US" sz="3200" dirty="0"/>
              <a:t>as </a:t>
            </a:r>
            <a:r>
              <a:rPr lang="en-US" sz="3200" dirty="0">
                <a:solidFill>
                  <a:srgbClr val="FF0000"/>
                </a:solidFill>
              </a:rPr>
              <a:t>Best City for “implementation”</a:t>
            </a:r>
            <a:r>
              <a:rPr lang="en-US" sz="3200" dirty="0">
                <a:solidFill>
                  <a:schemeClr val="tx1"/>
                </a:solidFill>
              </a:rPr>
              <a:t>!</a:t>
            </a:r>
            <a:r>
              <a:rPr lang="en-US" sz="3200" dirty="0">
                <a:solidFill>
                  <a:srgbClr val="FF0000"/>
                </a:solidFill>
              </a:rPr>
              <a:t>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80" y="2225616"/>
            <a:ext cx="6156737" cy="43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46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Thank You!</a:t>
            </a:r>
          </a:p>
        </p:txBody>
      </p:sp>
      <p:sp>
        <p:nvSpPr>
          <p:cNvPr id="18434" name="Content Placeholder 1"/>
          <p:cNvSpPr>
            <a:spLocks noGrp="1"/>
          </p:cNvSpPr>
          <p:nvPr>
            <p:ph idx="1"/>
          </p:nvPr>
        </p:nvSpPr>
        <p:spPr>
          <a:xfrm>
            <a:off x="685800" y="1851405"/>
            <a:ext cx="8458200" cy="3709135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0" dirty="0">
                <a:ea typeface="ヒラギノ角ゴ Pro W3" pitchFamily="4" charset="-128"/>
              </a:rPr>
              <a:t>Our Mayor, administration, and City Council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0" dirty="0">
                <a:ea typeface="ヒラギノ角ゴ Pro W3" pitchFamily="4" charset="-128"/>
              </a:rPr>
              <a:t>Ocean City Chamber of Commerce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0" dirty="0">
                <a:ea typeface="ヒラギノ角ゴ Pro W3" pitchFamily="4" charset="-128"/>
              </a:rPr>
              <a:t>Cape May County Freeholders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0" dirty="0">
                <a:ea typeface="ヒラギノ角ゴ Pro W3" pitchFamily="4" charset="-128"/>
              </a:rPr>
              <a:t>Ocean City Police Department</a:t>
            </a:r>
          </a:p>
          <a:p>
            <a:pPr marL="0" indent="0" eaLnBrk="1" hangingPunct="1">
              <a:buNone/>
            </a:pPr>
            <a:endParaRPr lang="en-US" altLang="en-US" sz="2100" dirty="0">
              <a:ea typeface="ヒラギノ角ゴ Pro W3" pitchFamily="4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0" dirty="0">
                <a:solidFill>
                  <a:srgbClr val="0070C0"/>
                </a:solidFill>
                <a:ea typeface="ヒラギノ角ゴ Pro W3" pitchFamily="4" charset="-128"/>
              </a:rPr>
              <a:t>We are lucky to have a great team of support!</a:t>
            </a:r>
            <a:r>
              <a:rPr lang="en-US" altLang="en-US" sz="2100" dirty="0">
                <a:ea typeface="ヒラギノ角ゴ Pro W3" pitchFamily="4" charset="-128"/>
              </a:rPr>
              <a:t/>
            </a:r>
            <a:br>
              <a:rPr lang="en-US" altLang="en-US" sz="2100" dirty="0">
                <a:ea typeface="ヒラギノ角ゴ Pro W3" pitchFamily="4" charset="-128"/>
              </a:rPr>
            </a:br>
            <a:endParaRPr lang="en-US" altLang="en-US" sz="2100" dirty="0">
              <a:ea typeface="ヒラギノ角ゴ Pro W3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6162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/>
          </p:cNvSpPr>
          <p:nvPr>
            <p:ph idx="1"/>
          </p:nvPr>
        </p:nvSpPr>
        <p:spPr>
          <a:xfrm>
            <a:off x="637286" y="1902941"/>
            <a:ext cx="4686301" cy="2602384"/>
          </a:xfrm>
        </p:spPr>
        <p:txBody>
          <a:bodyPr>
            <a:normAutofit/>
          </a:bodyPr>
          <a:lstStyle/>
          <a:p>
            <a:r>
              <a:rPr lang="en-US" altLang="en-US" sz="2100" dirty="0">
                <a:ea typeface="ヒラギノ角ゴ Pro W3" pitchFamily="4" charset="-128"/>
              </a:rPr>
              <a:t>Bicycle &amp; Motorist safety tips</a:t>
            </a:r>
          </a:p>
          <a:p>
            <a:r>
              <a:rPr lang="en-US" altLang="en-US" sz="2100" dirty="0">
                <a:ea typeface="ヒラギノ角ゴ Pro W3" pitchFamily="4" charset="-128"/>
              </a:rPr>
              <a:t>Safe biking routes</a:t>
            </a:r>
          </a:p>
          <a:p>
            <a:r>
              <a:rPr lang="en-US" altLang="en-US" sz="2100" dirty="0">
                <a:ea typeface="ヒラギノ角ゴ Pro W3" pitchFamily="4" charset="-128"/>
              </a:rPr>
              <a:t>Points of interest</a:t>
            </a:r>
          </a:p>
          <a:p>
            <a:r>
              <a:rPr lang="en-US" altLang="en-US" sz="2100" dirty="0">
                <a:ea typeface="ヒラギノ角ゴ Pro W3" pitchFamily="4" charset="-128"/>
              </a:rPr>
              <a:t>25,000 printed and distributed</a:t>
            </a:r>
          </a:p>
          <a:p>
            <a:r>
              <a:rPr lang="en-US" altLang="en-US" sz="2100" dirty="0">
                <a:ea typeface="ヒラギノ角ゴ Pro W3" pitchFamily="4" charset="-128"/>
              </a:rPr>
              <a:t>Thank you to OC Public Information office!</a:t>
            </a:r>
          </a:p>
          <a:p>
            <a:endParaRPr lang="en-US" altLang="en-US" sz="2100" dirty="0">
              <a:ea typeface="ヒラギノ角ゴ Pro W3" pitchFamily="4" charset="-128"/>
            </a:endParaRPr>
          </a:p>
        </p:txBody>
      </p:sp>
      <p:pic>
        <p:nvPicPr>
          <p:cNvPr id="30724" name="Picture 4" descr="ocbikebrochurecover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1" y="725423"/>
            <a:ext cx="3468350" cy="595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637286" y="218797"/>
            <a:ext cx="7543800" cy="120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/>
              <a:t>2016:</a:t>
            </a:r>
          </a:p>
          <a:p>
            <a:pPr>
              <a:defRPr/>
            </a:pPr>
            <a:r>
              <a:rPr lang="en-US" sz="3600" dirty="0"/>
              <a:t>New bike brochure </a:t>
            </a:r>
          </a:p>
        </p:txBody>
      </p:sp>
    </p:spTree>
    <p:extLst>
      <p:ext uri="{BB962C8B-B14F-4D97-AF65-F5344CB8AC3E}">
        <p14:creationId xmlns:p14="http://schemas.microsoft.com/office/powerpoint/2010/main" val="219206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296543"/>
          </a:xfrm>
        </p:spPr>
        <p:txBody>
          <a:bodyPr/>
          <a:lstStyle/>
          <a:p>
            <a:r>
              <a:rPr lang="en-US" dirty="0"/>
              <a:t>2016: Updated Website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437" t="13950" r="21651"/>
          <a:stretch/>
        </p:blipFill>
        <p:spPr>
          <a:xfrm>
            <a:off x="1828800" y="1781175"/>
            <a:ext cx="5486400" cy="44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34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083" y="3046048"/>
            <a:ext cx="2468001" cy="3692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296543"/>
          </a:xfrm>
        </p:spPr>
        <p:txBody>
          <a:bodyPr/>
          <a:lstStyle/>
          <a:p>
            <a:r>
              <a:rPr lang="en-US" dirty="0"/>
              <a:t>2016: Bike light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76425"/>
            <a:ext cx="7772400" cy="4295775"/>
          </a:xfrm>
        </p:spPr>
        <p:txBody>
          <a:bodyPr/>
          <a:lstStyle/>
          <a:p>
            <a:r>
              <a:rPr lang="en-US" dirty="0"/>
              <a:t>This was a summer 2015 bike meeting recommendation. Thank you!</a:t>
            </a:r>
          </a:p>
          <a:p>
            <a:r>
              <a:rPr lang="en-US" dirty="0"/>
              <a:t>2000 Bike lights distributed to public and OC public school riders spring/summer 2016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94" y="4262322"/>
            <a:ext cx="2976898" cy="17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74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134618"/>
          </a:xfrm>
        </p:spPr>
        <p:txBody>
          <a:bodyPr/>
          <a:lstStyle/>
          <a:p>
            <a:r>
              <a:rPr lang="en-US" dirty="0"/>
              <a:t>Bike light sponsors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8" y="1878226"/>
            <a:ext cx="7969303" cy="459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32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r="10482"/>
          <a:stretch/>
        </p:blipFill>
        <p:spPr>
          <a:xfrm rot="5400000">
            <a:off x="1809750" y="1262062"/>
            <a:ext cx="5238750" cy="5686426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134618"/>
          </a:xfrm>
        </p:spPr>
        <p:txBody>
          <a:bodyPr/>
          <a:lstStyle/>
          <a:p>
            <a:r>
              <a:rPr lang="en-US" dirty="0"/>
              <a:t>Bikes with lights</a:t>
            </a:r>
          </a:p>
        </p:txBody>
      </p:sp>
    </p:spTree>
    <p:extLst>
      <p:ext uri="{BB962C8B-B14F-4D97-AF65-F5344CB8AC3E}">
        <p14:creationId xmlns:p14="http://schemas.microsoft.com/office/powerpoint/2010/main" val="90913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267968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Announcement: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New bike racks by Summer ’17!!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City received a federal grant that will add:</a:t>
            </a:r>
          </a:p>
          <a:p>
            <a:endParaRPr lang="en-US" sz="2800" dirty="0"/>
          </a:p>
          <a:p>
            <a:r>
              <a:rPr lang="en-US" sz="2800" dirty="0"/>
              <a:t>10 on-street bike corrals in business districts</a:t>
            </a:r>
          </a:p>
          <a:p>
            <a:r>
              <a:rPr lang="en-US" sz="2800" dirty="0"/>
              <a:t>30 additional beach street end racks</a:t>
            </a:r>
          </a:p>
        </p:txBody>
      </p:sp>
    </p:spTree>
    <p:extLst>
      <p:ext uri="{BB962C8B-B14F-4D97-AF65-F5344CB8AC3E}">
        <p14:creationId xmlns:p14="http://schemas.microsoft.com/office/powerpoint/2010/main" val="959974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0584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Announcement:</a:t>
            </a:r>
            <a:br>
              <a:rPr lang="en-US" dirty="0"/>
            </a:br>
            <a:r>
              <a:rPr lang="en-US" dirty="0"/>
              <a:t>New bike lanes by Summer ’17!!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181225"/>
            <a:ext cx="8391524" cy="3990975"/>
          </a:xfrm>
        </p:spPr>
        <p:txBody>
          <a:bodyPr/>
          <a:lstStyle/>
          <a:p>
            <a:pPr marL="284163" indent="-284163"/>
            <a:r>
              <a:rPr lang="en-US" sz="2800" dirty="0"/>
              <a:t>E. Atlantic Blvd. to Beach Rd. to boardwalk</a:t>
            </a:r>
          </a:p>
          <a:p>
            <a:pPr marL="284163" indent="-284163"/>
            <a:r>
              <a:rPr lang="en-US" sz="2800" dirty="0"/>
              <a:t>Simpson 1</a:t>
            </a:r>
            <a:r>
              <a:rPr lang="en-US" sz="2800" baseline="30000" dirty="0"/>
              <a:t>st</a:t>
            </a:r>
            <a:r>
              <a:rPr lang="en-US" sz="2800" dirty="0"/>
              <a:t> to 5</a:t>
            </a:r>
            <a:r>
              <a:rPr lang="en-US" sz="2800" baseline="30000" dirty="0"/>
              <a:t>th</a:t>
            </a:r>
            <a:r>
              <a:rPr lang="en-US" sz="2800" dirty="0"/>
              <a:t> , behind Primary School, connecting to Haven Ave. 5th to 8</a:t>
            </a:r>
            <a:r>
              <a:rPr lang="en-US" sz="2800" baseline="30000" dirty="0"/>
              <a:t>th</a:t>
            </a:r>
            <a:endParaRPr lang="en-US" dirty="0"/>
          </a:p>
          <a:p>
            <a:pPr marL="0" indent="0">
              <a:buNone/>
            </a:pPr>
            <a:endParaRPr lang="en-US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Thank you city officials!!</a:t>
            </a:r>
          </a:p>
        </p:txBody>
      </p:sp>
    </p:spTree>
    <p:extLst>
      <p:ext uri="{BB962C8B-B14F-4D97-AF65-F5344CB8AC3E}">
        <p14:creationId xmlns:p14="http://schemas.microsoft.com/office/powerpoint/2010/main" val="3734073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08060" y="305904"/>
            <a:ext cx="7543800" cy="15421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00" dirty="0">
                <a:solidFill>
                  <a:srgbClr val="00B050"/>
                </a:solidFill>
              </a:rPr>
              <a:t>What bike projects should we focus on next?</a:t>
            </a:r>
          </a:p>
        </p:txBody>
      </p:sp>
    </p:spTree>
    <p:extLst>
      <p:ext uri="{BB962C8B-B14F-4D97-AF65-F5344CB8AC3E}">
        <p14:creationId xmlns:p14="http://schemas.microsoft.com/office/powerpoint/2010/main" val="2303060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Complete Bike Blvd. from </a:t>
            </a:r>
            <a:br>
              <a:rPr lang="en-US" dirty="0"/>
            </a:br>
            <a:r>
              <a:rPr lang="en-US" dirty="0"/>
              <a:t>49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sz="3200" dirty="0"/>
              <a:t>to</a:t>
            </a:r>
            <a:r>
              <a:rPr lang="en-US" dirty="0"/>
              <a:t> 55</a:t>
            </a:r>
            <a:r>
              <a:rPr lang="en-US" baseline="30000" dirty="0"/>
              <a:t>th</a:t>
            </a:r>
            <a:r>
              <a:rPr lang="en-US" dirty="0"/>
              <a:t> &amp; Haven?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276" y="2200275"/>
            <a:ext cx="7620924" cy="3971925"/>
          </a:xfrm>
        </p:spPr>
        <p:txBody>
          <a:bodyPr/>
          <a:lstStyle/>
          <a:p>
            <a:r>
              <a:rPr lang="en-US" dirty="0"/>
              <a:t>This is planned for 2017</a:t>
            </a:r>
          </a:p>
          <a:p>
            <a:endParaRPr lang="en-US" dirty="0"/>
          </a:p>
        </p:txBody>
      </p:sp>
      <p:pic>
        <p:nvPicPr>
          <p:cNvPr id="1026" name="Picture 2" descr="49 toward 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14649"/>
            <a:ext cx="5353050" cy="371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970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>
                <a:ea typeface="ヒラギノ角ゴ Pro W3" pitchFamily="4" charset="-128"/>
              </a:rPr>
              <a:t>Safe crossing at</a:t>
            </a:r>
            <a:br>
              <a:rPr lang="en-US" altLang="en-US" sz="4400" dirty="0">
                <a:ea typeface="ヒラギノ角ゴ Pro W3" pitchFamily="4" charset="-128"/>
              </a:rPr>
            </a:br>
            <a:r>
              <a:rPr lang="en-US" altLang="en-US" sz="4400" dirty="0">
                <a:ea typeface="ヒラギノ角ゴ Pro W3" pitchFamily="4" charset="-128"/>
              </a:rPr>
              <a:t>34</a:t>
            </a:r>
            <a:r>
              <a:rPr lang="en-US" altLang="en-US" sz="4400" baseline="30000" dirty="0">
                <a:ea typeface="ヒラギノ角ゴ Pro W3" pitchFamily="4" charset="-128"/>
              </a:rPr>
              <a:t>th</a:t>
            </a:r>
            <a:r>
              <a:rPr lang="en-US" altLang="en-US" sz="4400" dirty="0">
                <a:ea typeface="ヒラギノ角ゴ Pro W3" pitchFamily="4" charset="-128"/>
              </a:rPr>
              <a:t> &amp; 35</a:t>
            </a:r>
            <a:r>
              <a:rPr lang="en-US" altLang="en-US" sz="4400" baseline="30000" dirty="0">
                <a:ea typeface="ヒラギノ角ゴ Pro W3" pitchFamily="4" charset="-128"/>
              </a:rPr>
              <a:t>th</a:t>
            </a:r>
            <a:r>
              <a:rPr lang="en-US" altLang="en-US" sz="4400" dirty="0">
                <a:ea typeface="ヒラギノ角ゴ Pro W3" pitchFamily="4" charset="-128"/>
              </a:rPr>
              <a:t> St. &amp; Haven Ave.?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33" y="212089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06747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067943"/>
          </a:xfrm>
        </p:spPr>
        <p:txBody>
          <a:bodyPr/>
          <a:lstStyle/>
          <a:p>
            <a:r>
              <a:rPr lang="en-US" dirty="0"/>
              <a:t>Benefits of biking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6900"/>
            <a:ext cx="7772400" cy="4305300"/>
          </a:xfrm>
        </p:spPr>
        <p:txBody>
          <a:bodyPr>
            <a:normAutofit/>
          </a:bodyPr>
          <a:lstStyle/>
          <a:p>
            <a:r>
              <a:rPr lang="en-US" sz="2400" dirty="0"/>
              <a:t>Physical exercise extends your life</a:t>
            </a:r>
          </a:p>
          <a:p>
            <a:r>
              <a:rPr lang="en-US" sz="2400" dirty="0"/>
              <a:t>Reduces environmental pollutants</a:t>
            </a:r>
          </a:p>
          <a:p>
            <a:r>
              <a:rPr lang="en-US" sz="2400" dirty="0"/>
              <a:t>Extends the life of our roads</a:t>
            </a:r>
          </a:p>
          <a:p>
            <a:r>
              <a:rPr lang="en-US" sz="2400" dirty="0"/>
              <a:t>Allows people to transport inexpensively</a:t>
            </a:r>
          </a:p>
          <a:p>
            <a:r>
              <a:rPr lang="en-US" sz="2400" dirty="0"/>
              <a:t>Brings all ages together</a:t>
            </a:r>
          </a:p>
          <a:p>
            <a:r>
              <a:rPr lang="en-US" sz="2400" dirty="0"/>
              <a:t>Reduces traffic loads and parking needs</a:t>
            </a:r>
          </a:p>
          <a:p>
            <a:r>
              <a:rPr lang="en-US" sz="2400" dirty="0"/>
              <a:t>Draws people to a community </a:t>
            </a:r>
          </a:p>
        </p:txBody>
      </p:sp>
    </p:spTree>
    <p:extLst>
      <p:ext uri="{BB962C8B-B14F-4D97-AF65-F5344CB8AC3E}">
        <p14:creationId xmlns:p14="http://schemas.microsoft.com/office/powerpoint/2010/main" val="1902353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16686" y="446024"/>
            <a:ext cx="7543800" cy="9732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Gateway signage </a:t>
            </a:r>
          </a:p>
          <a:p>
            <a:pPr>
              <a:defRPr/>
            </a:pPr>
            <a:r>
              <a:rPr lang="en-US" sz="4400" dirty="0"/>
              <a:t>at main crossroads?</a:t>
            </a:r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053285"/>
            <a:ext cx="6372225" cy="4504510"/>
          </a:xfrm>
        </p:spPr>
      </p:pic>
    </p:spTree>
    <p:extLst>
      <p:ext uri="{BB962C8B-B14F-4D97-AF65-F5344CB8AC3E}">
        <p14:creationId xmlns:p14="http://schemas.microsoft.com/office/powerpoint/2010/main" val="18955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7650"/>
            <a:ext cx="7772400" cy="1420512"/>
          </a:xfrm>
        </p:spPr>
        <p:txBody>
          <a:bodyPr>
            <a:normAutofit/>
          </a:bodyPr>
          <a:lstStyle/>
          <a:p>
            <a:r>
              <a:rPr lang="en-US" dirty="0"/>
              <a:t>City purchase of </a:t>
            </a:r>
            <a:br>
              <a:rPr lang="en-US" dirty="0"/>
            </a:br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Street Green Space?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67" y="1828799"/>
            <a:ext cx="6337300" cy="4752975"/>
          </a:xfrm>
        </p:spPr>
      </p:pic>
    </p:spTree>
    <p:extLst>
      <p:ext uri="{BB962C8B-B14F-4D97-AF65-F5344CB8AC3E}">
        <p14:creationId xmlns:p14="http://schemas.microsoft.com/office/powerpoint/2010/main" val="24136536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16686" y="446024"/>
            <a:ext cx="7543800" cy="120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200" dirty="0"/>
              <a:t>Better Route Signage?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1"/>
          <a:stretch/>
        </p:blipFill>
        <p:spPr>
          <a:xfrm>
            <a:off x="1315848" y="1897139"/>
            <a:ext cx="6745476" cy="4596426"/>
          </a:xfrm>
        </p:spPr>
      </p:pic>
    </p:spTree>
    <p:extLst>
      <p:ext uri="{BB962C8B-B14F-4D97-AF65-F5344CB8AC3E}">
        <p14:creationId xmlns:p14="http://schemas.microsoft.com/office/powerpoint/2010/main" val="39441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1200150"/>
          </a:xfrm>
        </p:spPr>
        <p:txBody>
          <a:bodyPr>
            <a:normAutofit/>
          </a:bodyPr>
          <a:lstStyle/>
          <a:p>
            <a:r>
              <a:rPr lang="en-US" sz="3600" dirty="0"/>
              <a:t>Safe bike lanes from </a:t>
            </a:r>
            <a:br>
              <a:rPr lang="en-US" sz="3600" dirty="0"/>
            </a:br>
            <a:r>
              <a:rPr lang="en-US" sz="3600" dirty="0"/>
              <a:t>9</a:t>
            </a:r>
            <a:r>
              <a:rPr lang="en-US" sz="3600" baseline="30000" dirty="0"/>
              <a:t>th</a:t>
            </a:r>
            <a:r>
              <a:rPr lang="en-US" sz="3600" dirty="0"/>
              <a:t> St. &amp; West Ave. to Boardwalk?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8" y="1543051"/>
            <a:ext cx="6890807" cy="5168106"/>
          </a:xfrm>
        </p:spPr>
      </p:pic>
    </p:spTree>
    <p:extLst>
      <p:ext uri="{BB962C8B-B14F-4D97-AF65-F5344CB8AC3E}">
        <p14:creationId xmlns:p14="http://schemas.microsoft.com/office/powerpoint/2010/main" val="687023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84631"/>
            <a:ext cx="8162924" cy="3811143"/>
          </a:xfrm>
        </p:spPr>
        <p:txBody>
          <a:bodyPr>
            <a:normAutofit/>
          </a:bodyPr>
          <a:lstStyle/>
          <a:p>
            <a:r>
              <a:rPr lang="en-US" sz="3600" dirty="0"/>
              <a:t>What would you like to see?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What needs fixing?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How can we be a better bike town?</a:t>
            </a:r>
          </a:p>
        </p:txBody>
      </p:sp>
    </p:spTree>
    <p:extLst>
      <p:ext uri="{BB962C8B-B14F-4D97-AF65-F5344CB8AC3E}">
        <p14:creationId xmlns:p14="http://schemas.microsoft.com/office/powerpoint/2010/main" val="26721766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Please continue to share your ideas with us at…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52700"/>
            <a:ext cx="7772400" cy="3619500"/>
          </a:xfrm>
        </p:spPr>
        <p:txBody>
          <a:bodyPr/>
          <a:lstStyle/>
          <a:p>
            <a:pPr marL="344488" indent="-344488"/>
            <a:r>
              <a:rPr lang="en-US" sz="3600" dirty="0"/>
              <a:t>BikeOCNJ.org</a:t>
            </a:r>
          </a:p>
          <a:p>
            <a:pPr marL="344488" indent="-344488"/>
            <a:r>
              <a:rPr lang="en-US" sz="3600" dirty="0"/>
              <a:t>Tom Heist </a:t>
            </a:r>
            <a:r>
              <a:rPr lang="en-US" sz="3600" dirty="0">
                <a:hlinkClick r:id="rId2"/>
              </a:rPr>
              <a:t>heistiv@gmail.com</a:t>
            </a:r>
            <a:endParaRPr lang="en-US" sz="3600" dirty="0"/>
          </a:p>
          <a:p>
            <a:pPr marL="344488" indent="-344488"/>
            <a:r>
              <a:rPr lang="en-US" sz="3600" dirty="0"/>
              <a:t>Drew Fasy </a:t>
            </a:r>
            <a:r>
              <a:rPr lang="en-US" sz="3600" dirty="0">
                <a:hlinkClick r:id="rId3"/>
              </a:rPr>
              <a:t>fazeoc@comcast.net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10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coming!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1408"/>
            <a:ext cx="7772400" cy="24886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>
                <a:latin typeface="+mj-lt"/>
              </a:rPr>
              <a:t>Please ride safely.</a:t>
            </a:r>
          </a:p>
        </p:txBody>
      </p:sp>
    </p:spTree>
    <p:extLst>
      <p:ext uri="{BB962C8B-B14F-4D97-AF65-F5344CB8AC3E}">
        <p14:creationId xmlns:p14="http://schemas.microsoft.com/office/powerpoint/2010/main" val="309112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484632"/>
            <a:ext cx="7772400" cy="886968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000" dirty="0">
                <a:ea typeface="+mj-ea"/>
                <a:cs typeface="+mj-cs"/>
              </a:rPr>
              <a:t>Vision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738886" y="1754631"/>
            <a:ext cx="8011414" cy="292214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en-US" sz="3600" dirty="0">
                <a:ea typeface="ヒラギノ角ゴ Pro W3" pitchFamily="4" charset="-128"/>
              </a:rPr>
              <a:t>Create an island-wide network of </a:t>
            </a:r>
            <a:r>
              <a:rPr lang="en-US" altLang="en-US" sz="3600" u="sng" dirty="0">
                <a:ea typeface="ヒラギノ角ゴ Pro W3" pitchFamily="4" charset="-128"/>
              </a:rPr>
              <a:t>safe</a:t>
            </a:r>
            <a:r>
              <a:rPr lang="en-US" altLang="en-US" sz="3600" dirty="0">
                <a:ea typeface="ヒラギノ角ゴ Pro W3" pitchFamily="4" charset="-128"/>
              </a:rPr>
              <a:t>, family-friendly bike routes for purpose and pleasure.</a:t>
            </a:r>
          </a:p>
          <a:p>
            <a:pPr eaLnBrk="1" hangingPunct="1"/>
            <a:endParaRPr lang="en-US" altLang="en-US" sz="2100" dirty="0">
              <a:ea typeface="ヒラギノ角ゴ Pro W3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934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915543"/>
          </a:xfrm>
        </p:spPr>
        <p:txBody>
          <a:bodyPr/>
          <a:lstStyle/>
          <a:p>
            <a:r>
              <a:rPr lang="en-US" sz="4000" dirty="0"/>
              <a:t>Featuring</a:t>
            </a:r>
            <a:r>
              <a:rPr lang="en-US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9725"/>
            <a:ext cx="7772400" cy="45624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2100" dirty="0">
                <a:solidFill>
                  <a:srgbClr val="00B050"/>
                </a:solidFill>
                <a:ea typeface="ヒラギノ角ゴ Pro W3" pitchFamily="4" charset="-128"/>
              </a:rPr>
              <a:t>  </a:t>
            </a:r>
            <a:r>
              <a:rPr lang="en-US" altLang="en-US" sz="2100" dirty="0">
                <a:ea typeface="ヒラギノ角ゴ Pro W3" pitchFamily="4" charset="-128"/>
              </a:rPr>
              <a:t>OCLP Bridge to Corson’s Inlet Bridge routes</a:t>
            </a:r>
          </a:p>
          <a:p>
            <a:pPr>
              <a:lnSpc>
                <a:spcPct val="100000"/>
              </a:lnSpc>
            </a:pPr>
            <a:endParaRPr lang="en-US" altLang="en-US" sz="2100" dirty="0">
              <a:ea typeface="ヒラギノ角ゴ Pro W3" pitchFamily="4" charset="-128"/>
            </a:endParaRPr>
          </a:p>
          <a:p>
            <a:pPr marL="342900" lvl="1" indent="-342900">
              <a:lnSpc>
                <a:spcPct val="100000"/>
              </a:lnSpc>
            </a:pPr>
            <a:r>
              <a:rPr lang="en-US" altLang="en-US" sz="2100" dirty="0">
                <a:ea typeface="ヒラギノ角ゴ Pro W3" pitchFamily="4" charset="-128"/>
              </a:rPr>
              <a:t>Bay to boardwalk routes</a:t>
            </a:r>
          </a:p>
          <a:p>
            <a:pPr marL="342900" lvl="1" indent="-342900">
              <a:lnSpc>
                <a:spcPct val="100000"/>
              </a:lnSpc>
            </a:pPr>
            <a:endParaRPr lang="en-US" altLang="en-US" sz="2100" dirty="0">
              <a:ea typeface="ヒラギノ角ゴ Pro W3" pitchFamily="4" charset="-128"/>
            </a:endParaRPr>
          </a:p>
          <a:p>
            <a:pPr marL="342900" lvl="1" indent="-342900">
              <a:lnSpc>
                <a:spcPct val="100000"/>
              </a:lnSpc>
            </a:pPr>
            <a:r>
              <a:rPr lang="en-US" altLang="en-US" sz="2100" dirty="0">
                <a:ea typeface="ヒラギノ角ゴ Pro W3" pitchFamily="4" charset="-128"/>
              </a:rPr>
              <a:t>Connectors to downtown, boardwalk, shopping,  neighborhoods, schools, community center, etc.</a:t>
            </a:r>
          </a:p>
          <a:p>
            <a:pPr marL="342900" lvl="1" indent="-342900">
              <a:lnSpc>
                <a:spcPct val="100000"/>
              </a:lnSpc>
            </a:pPr>
            <a:endParaRPr lang="en-US" altLang="en-US" sz="2100" dirty="0">
              <a:ea typeface="ヒラギノ角ゴ Pro W3" pitchFamily="4" charset="-128"/>
            </a:endParaRPr>
          </a:p>
          <a:p>
            <a:pPr marL="342900" lvl="1" indent="-342900">
              <a:lnSpc>
                <a:spcPct val="100000"/>
              </a:lnSpc>
            </a:pPr>
            <a:r>
              <a:rPr lang="en-US" altLang="en-US" sz="2100" dirty="0">
                <a:ea typeface="ヒラギノ角ゴ Pro W3" pitchFamily="4" charset="-128"/>
              </a:rPr>
              <a:t>Amenities such as bike racks, rest stations, water, 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039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00100" y="343395"/>
            <a:ext cx="7543800" cy="1113930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000" dirty="0">
                <a:ea typeface="+mj-ea"/>
                <a:cs typeface="+mj-cs"/>
              </a:rPr>
              <a:t>Our main routes today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685800" y="1812324"/>
            <a:ext cx="7772400" cy="4359876"/>
          </a:xfrm>
        </p:spPr>
        <p:txBody>
          <a:bodyPr>
            <a:normAutofit/>
          </a:bodyPr>
          <a:lstStyle/>
          <a:p>
            <a:pPr marL="204788" indent="-204788">
              <a:lnSpc>
                <a:spcPct val="125000"/>
              </a:lnSpc>
            </a:pPr>
            <a:r>
              <a:rPr lang="en-US" altLang="en-US" sz="2100" dirty="0">
                <a:ea typeface="ヒラギノ角ゴ Pro W3" pitchFamily="4" charset="-128"/>
              </a:rPr>
              <a:t>2.5 mile Boardwalk</a:t>
            </a:r>
          </a:p>
          <a:p>
            <a:pPr marL="204788" indent="-204788">
              <a:lnSpc>
                <a:spcPct val="125000"/>
              </a:lnSpc>
            </a:pPr>
            <a:r>
              <a:rPr lang="en-US" altLang="en-US" sz="2100" dirty="0">
                <a:ea typeface="ヒラギノ角ゴ Pro W3" pitchFamily="4" charset="-128"/>
              </a:rPr>
              <a:t>Bike Blvd. route: Simpson, Haven, West</a:t>
            </a:r>
          </a:p>
          <a:p>
            <a:pPr marL="204788" indent="-204788">
              <a:lnSpc>
                <a:spcPct val="125000"/>
              </a:lnSpc>
            </a:pPr>
            <a:r>
              <a:rPr lang="en-US" altLang="en-US" sz="2100" dirty="0">
                <a:ea typeface="ヒラギノ角ゴ Pro W3" pitchFamily="4" charset="-128"/>
              </a:rPr>
              <a:t>Multi-Use path on Rt. 52 Bridge</a:t>
            </a:r>
          </a:p>
          <a:p>
            <a:pPr marL="204788" indent="-204788">
              <a:lnSpc>
                <a:spcPct val="125000"/>
              </a:lnSpc>
            </a:pPr>
            <a:r>
              <a:rPr lang="en-US" altLang="en-US" sz="2100" dirty="0">
                <a:ea typeface="ヒラギノ角ゴ Pro W3" pitchFamily="4" charset="-128"/>
              </a:rPr>
              <a:t>Bay Avenue is building out. (8</a:t>
            </a:r>
            <a:r>
              <a:rPr lang="en-US" altLang="en-US" sz="2100" baseline="30000" dirty="0">
                <a:ea typeface="ヒラギノ角ゴ Pro W3" pitchFamily="4" charset="-128"/>
              </a:rPr>
              <a:t>th</a:t>
            </a:r>
            <a:r>
              <a:rPr lang="en-US" altLang="en-US" sz="2100" dirty="0">
                <a:ea typeface="ヒラギノ角ゴ Pro W3" pitchFamily="4" charset="-128"/>
              </a:rPr>
              <a:t>-20</a:t>
            </a:r>
            <a:r>
              <a:rPr lang="en-US" altLang="en-US" sz="2100" baseline="30000" dirty="0">
                <a:ea typeface="ヒラギノ角ゴ Pro W3" pitchFamily="4" charset="-128"/>
              </a:rPr>
              <a:t>th</a:t>
            </a:r>
            <a:r>
              <a:rPr lang="en-US" altLang="en-US" sz="2100" dirty="0">
                <a:ea typeface="ヒラギノ角ゴ Pro W3" pitchFamily="4" charset="-128"/>
              </a:rPr>
              <a:t> Streets) </a:t>
            </a:r>
          </a:p>
          <a:p>
            <a:pPr marL="204788" indent="-204788"/>
            <a:endParaRPr lang="en-US" altLang="en-US" sz="2100" dirty="0">
              <a:ea typeface="ヒラギノ角ゴ Pro W3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5560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2008: Haven Ave. Bike Blvd. became our main North/South Artery (9</a:t>
            </a:r>
            <a:r>
              <a:rPr lang="en-US" sz="3200" baseline="30000" dirty="0"/>
              <a:t>th</a:t>
            </a:r>
            <a:r>
              <a:rPr lang="en-US" sz="3200" dirty="0"/>
              <a:t>-35</a:t>
            </a:r>
            <a:r>
              <a:rPr lang="en-US" sz="3200" baseline="30000" dirty="0"/>
              <a:t>th</a:t>
            </a:r>
            <a:r>
              <a:rPr lang="en-US" sz="3200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2120900"/>
            <a:ext cx="7289599" cy="4051300"/>
          </a:xfrm>
        </p:spPr>
      </p:pic>
    </p:spTree>
    <p:extLst>
      <p:ext uri="{BB962C8B-B14F-4D97-AF65-F5344CB8AC3E}">
        <p14:creationId xmlns:p14="http://schemas.microsoft.com/office/powerpoint/2010/main" val="3915004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Bike Blvd.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460" y="1819484"/>
            <a:ext cx="7772400" cy="4050792"/>
          </a:xfrm>
        </p:spPr>
        <p:txBody>
          <a:bodyPr/>
          <a:lstStyle/>
          <a:p>
            <a:pPr marL="204788" indent="-204788">
              <a:lnSpc>
                <a:spcPct val="125000"/>
              </a:lnSpc>
            </a:pPr>
            <a:r>
              <a:rPr lang="en-US" altLang="en-US" dirty="0">
                <a:ea typeface="ヒラギノ角ゴ Pro W3" pitchFamily="4" charset="-128"/>
              </a:rPr>
              <a:t>Reduced speed limit to 15mph (20mph)</a:t>
            </a:r>
          </a:p>
          <a:p>
            <a:pPr marL="204788" indent="-204788">
              <a:lnSpc>
                <a:spcPct val="125000"/>
              </a:lnSpc>
            </a:pPr>
            <a:r>
              <a:rPr lang="en-US" altLang="en-US" dirty="0">
                <a:ea typeface="ヒラギノ角ゴ Pro W3" pitchFamily="4" charset="-128"/>
              </a:rPr>
              <a:t>Added four way stops at cross town streets</a:t>
            </a:r>
          </a:p>
          <a:p>
            <a:pPr marL="204788" indent="-204788">
              <a:lnSpc>
                <a:spcPct val="125000"/>
              </a:lnSpc>
            </a:pPr>
            <a:r>
              <a:rPr lang="en-US" altLang="en-US" dirty="0">
                <a:ea typeface="ヒラギノ角ゴ Pro W3" pitchFamily="4" charset="-128"/>
              </a:rPr>
              <a:t>Introduced first </a:t>
            </a:r>
            <a:r>
              <a:rPr lang="en-US" altLang="en-US" i="1" dirty="0" err="1">
                <a:ea typeface="ヒラギノ角ゴ Pro W3" pitchFamily="4" charset="-128"/>
              </a:rPr>
              <a:t>Sharrow</a:t>
            </a:r>
            <a:r>
              <a:rPr lang="en-US" altLang="en-US" dirty="0">
                <a:ea typeface="ヒラギノ角ゴ Pro W3" pitchFamily="4" charset="-128"/>
              </a:rPr>
              <a:t> in New Jersey</a:t>
            </a:r>
          </a:p>
          <a:p>
            <a:pPr marL="204788" indent="-204788">
              <a:lnSpc>
                <a:spcPct val="125000"/>
              </a:lnSpc>
            </a:pPr>
            <a:r>
              <a:rPr lang="en-US" altLang="en-US" dirty="0">
                <a:ea typeface="ヒラギノ角ゴ Pro W3" pitchFamily="4" charset="-128"/>
              </a:rPr>
              <a:t>Created </a:t>
            </a:r>
            <a:r>
              <a:rPr lang="en-US" altLang="en-US" i="1" dirty="0">
                <a:ea typeface="ヒラギノ角ゴ Pro W3" pitchFamily="4" charset="-128"/>
              </a:rPr>
              <a:t>OC1</a:t>
            </a:r>
            <a:r>
              <a:rPr lang="en-US" altLang="en-US" dirty="0">
                <a:ea typeface="ヒラギノ角ゴ Pro W3" pitchFamily="4" charset="-128"/>
              </a:rPr>
              <a:t> sign design</a:t>
            </a:r>
          </a:p>
          <a:p>
            <a:pPr marL="204788" indent="-204788">
              <a:lnSpc>
                <a:spcPct val="125000"/>
              </a:lnSpc>
            </a:pPr>
            <a:r>
              <a:rPr lang="en-US" altLang="en-US" dirty="0">
                <a:ea typeface="ヒラギノ角ゴ Pro W3" pitchFamily="4" charset="-128"/>
              </a:rPr>
              <a:t>Took one year from concept to completion</a:t>
            </a:r>
          </a:p>
          <a:p>
            <a:pPr marL="204788" indent="-204788">
              <a:lnSpc>
                <a:spcPct val="125000"/>
              </a:lnSpc>
            </a:pPr>
            <a:r>
              <a:rPr lang="en-US" altLang="en-US" dirty="0">
                <a:ea typeface="ヒラギノ角ゴ Pro W3" pitchFamily="4" charset="-128"/>
              </a:rPr>
              <a:t>Created at no design cost to government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4073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6166</TotalTime>
  <Words>598</Words>
  <Application>Microsoft Office PowerPoint</Application>
  <PresentationFormat>On-screen Show (4:3)</PresentationFormat>
  <Paragraphs>114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Wood Type</vt:lpstr>
      <vt:lpstr>PowerPoint Presentation</vt:lpstr>
      <vt:lpstr>Thank you for coming!</vt:lpstr>
      <vt:lpstr>Thank You!</vt:lpstr>
      <vt:lpstr>Benefits of biking</vt:lpstr>
      <vt:lpstr>Vision</vt:lpstr>
      <vt:lpstr>Featuring…</vt:lpstr>
      <vt:lpstr>Our main routes today</vt:lpstr>
      <vt:lpstr>2008: Haven Ave. Bike Blvd. became our main North/South Artery (9th-35th)</vt:lpstr>
      <vt:lpstr>Bike Blvd.  </vt:lpstr>
      <vt:lpstr>2012: new Rt. 52 Causeway  Shared Use Path</vt:lpstr>
      <vt:lpstr>PowerPoint Presentation</vt:lpstr>
      <vt:lpstr>2012: Simpson Ave. extension, Battersea to 1st St.</vt:lpstr>
      <vt:lpstr>2012:  Boardwalk ordinance changed</vt:lpstr>
      <vt:lpstr>New bike racks at schools</vt:lpstr>
      <vt:lpstr>Bicycle Repair Station: 17th and Haven Avenue                  Thank You Joe Tordella! </vt:lpstr>
      <vt:lpstr>PowerPoint Presentation</vt:lpstr>
      <vt:lpstr>Current on-street bike corrals</vt:lpstr>
      <vt:lpstr>Bicycle Friendly Community Bronze Award 2012 – 2015 New application just submitted for 2016!</vt:lpstr>
      <vt:lpstr>PowerPoint Presentation</vt:lpstr>
      <vt:lpstr>PowerPoint Presentation</vt:lpstr>
      <vt:lpstr>PowerPoint Presentation</vt:lpstr>
      <vt:lpstr>2015: Simpson to W. Inlet via Battersea  </vt:lpstr>
      <vt:lpstr>W. Inlet </vt:lpstr>
      <vt:lpstr>W. Atlantic Blvd. to Gardens Parkway</vt:lpstr>
      <vt:lpstr>2015:  Bike Rental Business Safety Signage </vt:lpstr>
      <vt:lpstr>PowerPoint Presentation</vt:lpstr>
      <vt:lpstr>2016: OC recognized in new DOT “road diet” video to show all NJ towns.</vt:lpstr>
      <vt:lpstr>PowerPoint Presentation</vt:lpstr>
      <vt:lpstr>2016: OC recognized at NJ Bike-Walk Complete Street Summit  as Best City for “implementation”!   </vt:lpstr>
      <vt:lpstr>PowerPoint Presentation</vt:lpstr>
      <vt:lpstr>2016: Updated Website</vt:lpstr>
      <vt:lpstr>2016: Bike light project</vt:lpstr>
      <vt:lpstr>Bike light sponsors</vt:lpstr>
      <vt:lpstr>Bikes with lights</vt:lpstr>
      <vt:lpstr>Announcement: New bike racks by Summer ’17!!</vt:lpstr>
      <vt:lpstr>Announcement: New bike lanes by Summer ’17!!</vt:lpstr>
      <vt:lpstr>PowerPoint Presentation</vt:lpstr>
      <vt:lpstr>Complete Bike Blvd. from  49th to 55th &amp; Haven?</vt:lpstr>
      <vt:lpstr>Safe crossing at 34th &amp; 35th St. &amp; Haven Ave.? </vt:lpstr>
      <vt:lpstr>PowerPoint Presentation</vt:lpstr>
      <vt:lpstr>City purchase of  9th Street Green Space?</vt:lpstr>
      <vt:lpstr>PowerPoint Presentation</vt:lpstr>
      <vt:lpstr>Safe bike lanes from  9th St. &amp; West Ave. to Boardwalk?</vt:lpstr>
      <vt:lpstr>What would you like to see?  What needs fixing?  How can we be a better bike town?</vt:lpstr>
      <vt:lpstr>Please continue to share your ideas with us at…</vt:lpstr>
      <vt:lpstr>Thank you for coming!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Kristina H. Roberts</dc:creator>
  <cp:lastModifiedBy>Miked2</cp:lastModifiedBy>
  <cp:revision>69</cp:revision>
  <dcterms:created xsi:type="dcterms:W3CDTF">2015-08-17T15:05:27Z</dcterms:created>
  <dcterms:modified xsi:type="dcterms:W3CDTF">2016-08-24T16:40:26Z</dcterms:modified>
</cp:coreProperties>
</file>