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9" r:id="rId3"/>
    <p:sldId id="260" r:id="rId4"/>
    <p:sldId id="325" r:id="rId5"/>
    <p:sldId id="261" r:id="rId6"/>
    <p:sldId id="288" r:id="rId7"/>
    <p:sldId id="262" r:id="rId8"/>
    <p:sldId id="317" r:id="rId9"/>
    <p:sldId id="289" r:id="rId10"/>
    <p:sldId id="336" r:id="rId11"/>
    <p:sldId id="337" r:id="rId12"/>
    <p:sldId id="270" r:id="rId13"/>
    <p:sldId id="318" r:id="rId14"/>
    <p:sldId id="264" r:id="rId15"/>
    <p:sldId id="265" r:id="rId16"/>
    <p:sldId id="271" r:id="rId17"/>
    <p:sldId id="266" r:id="rId18"/>
    <p:sldId id="324" r:id="rId19"/>
    <p:sldId id="269" r:id="rId20"/>
    <p:sldId id="274" r:id="rId21"/>
    <p:sldId id="276" r:id="rId22"/>
    <p:sldId id="277" r:id="rId23"/>
    <p:sldId id="280" r:id="rId24"/>
    <p:sldId id="281" r:id="rId25"/>
    <p:sldId id="279" r:id="rId26"/>
    <p:sldId id="315" r:id="rId27"/>
    <p:sldId id="282" r:id="rId28"/>
    <p:sldId id="313" r:id="rId29"/>
    <p:sldId id="314" r:id="rId30"/>
    <p:sldId id="272" r:id="rId31"/>
    <p:sldId id="326" r:id="rId32"/>
    <p:sldId id="306" r:id="rId33"/>
    <p:sldId id="323" r:id="rId34"/>
    <p:sldId id="285" r:id="rId35"/>
    <p:sldId id="305" r:id="rId36"/>
    <p:sldId id="330" r:id="rId37"/>
    <p:sldId id="331" r:id="rId38"/>
    <p:sldId id="307" r:id="rId39"/>
    <p:sldId id="329" r:id="rId40"/>
    <p:sldId id="335" r:id="rId41"/>
    <p:sldId id="321" r:id="rId42"/>
    <p:sldId id="32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8727"/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8" autoAdjust="0"/>
    <p:restoredTop sz="96173" autoAdjust="0"/>
  </p:normalViewPr>
  <p:slideViewPr>
    <p:cSldViewPr snapToGrid="0">
      <p:cViewPr varScale="1">
        <p:scale>
          <a:sx n="115" d="100"/>
          <a:sy n="115" d="100"/>
        </p:scale>
        <p:origin x="510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90626" y="1346947"/>
            <a:ext cx="7667244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0626" y="4282763"/>
            <a:ext cx="7667244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90626" y="1484779"/>
            <a:ext cx="7667244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47522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6600" b="1" cap="none" baseline="0">
                <a:blipFill dpi="0" rotWithShape="1">
                  <a:blip r:embed="rId6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79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6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6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6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7031" y="6272785"/>
            <a:ext cx="4745736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6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7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0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0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5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96469315-C37C-44D8-9CED-F6004F6C5892}" type="datetimeFigureOut">
              <a:rPr lang="en-US" smtClean="0"/>
              <a:pPr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j-lt"/>
              </a:defRPr>
            </a:lvl1pPr>
          </a:lstStyle>
          <a:p>
            <a:fld id="{FFA7145C-AE15-4A11-B7B0-6FD950B2B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1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 cap="none" baseline="0">
          <a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microsoft.com/office/2007/relationships/hdphoto" Target="../media/hdphoto2.wdp"/><Relationship Id="rId7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10" Type="http://schemas.openxmlformats.org/officeDocument/2006/relationships/image" Target="../media/image22.jpeg"/><Relationship Id="rId4" Type="http://schemas.openxmlformats.org/officeDocument/2006/relationships/image" Target="../media/image6.pn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mailto:fazeoc@comcast.net" TargetMode="External"/><Relationship Id="rId2" Type="http://schemas.openxmlformats.org/officeDocument/2006/relationships/hyperlink" Target="mailto:heistiv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cwind1@gmail.com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3" descr="Bike Sculptur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6310" y="177113"/>
            <a:ext cx="3043415" cy="43084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Subtitle 2"/>
          <p:cNvSpPr>
            <a:spLocks noGrp="1"/>
          </p:cNvSpPr>
          <p:nvPr>
            <p:ph type="subTitle" idx="4294967295"/>
          </p:nvPr>
        </p:nvSpPr>
        <p:spPr>
          <a:xfrm>
            <a:off x="0" y="4903788"/>
            <a:ext cx="9144000" cy="1604104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b="1" dirty="0">
                <a:solidFill>
                  <a:schemeClr val="bg1"/>
                </a:solidFill>
                <a:latin typeface="Segoe Print" panose="02000600000000000000" pitchFamily="2" charset="0"/>
                <a:ea typeface="ヒラギノ角ゴ Pro W3" pitchFamily="4" charset="-128"/>
              </a:rPr>
              <a:t>Presented by </a:t>
            </a:r>
            <a:r>
              <a:rPr lang="en-US" altLang="en-US" sz="2700" b="1" dirty="0" err="1">
                <a:solidFill>
                  <a:schemeClr val="bg1"/>
                </a:solidFill>
                <a:latin typeface="Segoe Print" panose="02000600000000000000" pitchFamily="2" charset="0"/>
                <a:ea typeface="ヒラギノ角ゴ Pro W3" pitchFamily="4" charset="-128"/>
              </a:rPr>
              <a:t>BikeOCNJ</a:t>
            </a:r>
            <a:br>
              <a:rPr lang="en-US" altLang="en-US" sz="100" b="1" dirty="0">
                <a:solidFill>
                  <a:schemeClr val="bg1"/>
                </a:solidFill>
                <a:latin typeface="Segoe Print" panose="02000600000000000000" pitchFamily="2" charset="0"/>
                <a:ea typeface="ヒラギノ角ゴ Pro W3" pitchFamily="4" charset="-128"/>
              </a:rPr>
            </a:br>
            <a:endParaRPr lang="en-US" altLang="en-US" sz="100" b="1" dirty="0">
              <a:solidFill>
                <a:schemeClr val="bg1"/>
              </a:solidFill>
              <a:latin typeface="Segoe Print" panose="02000600000000000000" pitchFamily="2" charset="0"/>
              <a:ea typeface="ヒラギノ角ゴ Pro W3" pitchFamily="4" charset="-128"/>
            </a:endParaRP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  <a:latin typeface="Segoe Print" panose="02000600000000000000" pitchFamily="2" charset="0"/>
                <a:ea typeface="ヒラギノ角ゴ Pro W3" pitchFamily="4" charset="-128"/>
              </a:rPr>
              <a:t>bikeocnj.org</a:t>
            </a:r>
          </a:p>
          <a:p>
            <a:pPr algn="ctr"/>
            <a:r>
              <a:rPr lang="en-US" altLang="en-US" sz="2700" b="1" dirty="0">
                <a:solidFill>
                  <a:schemeClr val="bg1"/>
                </a:solidFill>
                <a:latin typeface="Segoe Print" panose="02000600000000000000" pitchFamily="2" charset="0"/>
                <a:ea typeface="ヒラギノ角ゴ Pro W3" pitchFamily="4" charset="-128"/>
              </a:rPr>
              <a:t>August 22, 2018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0" y="930549"/>
            <a:ext cx="5981700" cy="28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2pPr>
            <a:lvl3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3pPr>
            <a:lvl4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4pPr>
            <a:lvl5pPr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aramond" panose="02020404030301010803" pitchFamily="18" charset="0"/>
                <a:ea typeface="ヒラギノ角ゴ Pro W3" pitchFamily="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Ocean City’s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11</a:t>
            </a:r>
            <a:r>
              <a:rPr lang="en-US" altLang="en-US" sz="495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</a:t>
            </a:r>
            <a:r>
              <a:rPr lang="en-US" alt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Annual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Community Bike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altLang="en-US" sz="49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82273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74" y="527764"/>
            <a:ext cx="7772400" cy="1809994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2011</a:t>
            </a:r>
            <a:r>
              <a:rPr lang="en-US" sz="3600" dirty="0"/>
              <a:t>: Ocean City received a $90k NJDOT engineered blueprint with recommendations to safely bike from the </a:t>
            </a:r>
            <a:r>
              <a:rPr lang="en-US" sz="3600" dirty="0" err="1"/>
              <a:t>Corsons</a:t>
            </a:r>
            <a:r>
              <a:rPr lang="en-US" sz="3600" dirty="0"/>
              <a:t> Inlet Bridge to the OC-Longport Bridge.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RBA Grou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5590" y="2644775"/>
            <a:ext cx="6484620" cy="2936516"/>
          </a:xfrm>
        </p:spPr>
      </p:pic>
    </p:spTree>
    <p:extLst>
      <p:ext uri="{BB962C8B-B14F-4D97-AF65-F5344CB8AC3E}">
        <p14:creationId xmlns:p14="http://schemas.microsoft.com/office/powerpoint/2010/main" val="4191622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74" y="527764"/>
            <a:ext cx="7772400" cy="1460834"/>
          </a:xfrm>
        </p:spPr>
        <p:txBody>
          <a:bodyPr>
            <a:normAutofit fontScale="90000"/>
          </a:bodyPr>
          <a:lstStyle/>
          <a:p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DOT study recommended a specific route with traffic-calming features such as </a:t>
            </a:r>
            <a:r>
              <a:rPr lang="en-US" sz="3200" dirty="0" err="1"/>
              <a:t>Sharrows</a:t>
            </a:r>
            <a:r>
              <a:rPr lang="en-US" sz="3200" dirty="0"/>
              <a:t>, diverters, circles, reduced speed limits, and improved signage.</a:t>
            </a:r>
            <a:br>
              <a:rPr lang="en-US" sz="3200" dirty="0"/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RBA Group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708" y="2493855"/>
            <a:ext cx="6085299" cy="2755686"/>
          </a:xfrm>
        </p:spPr>
      </p:pic>
      <p:sp>
        <p:nvSpPr>
          <p:cNvPr id="3" name="TextBox 2"/>
          <p:cNvSpPr txBox="1"/>
          <p:nvPr/>
        </p:nvSpPr>
        <p:spPr>
          <a:xfrm>
            <a:off x="563418" y="5412509"/>
            <a:ext cx="75066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Many of our improvements have come from this study!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41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509524"/>
            <a:ext cx="8763000" cy="1207008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3600" dirty="0"/>
              <a:t>2012: new Rt. 52 Causeway </a:t>
            </a:r>
            <a:br>
              <a:rPr lang="en-US" sz="3600" dirty="0"/>
            </a:br>
            <a:r>
              <a:rPr lang="en-US" sz="3600" dirty="0"/>
              <a:t>Shared Use Path</a:t>
            </a:r>
          </a:p>
        </p:txBody>
      </p:sp>
      <p:pic>
        <p:nvPicPr>
          <p:cNvPr id="28675" name="Picture 3" descr="BIKE PATH w: peopl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277" y="1866900"/>
            <a:ext cx="7541298" cy="424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740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18995"/>
            <a:ext cx="9144000" cy="502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75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 descr="bikerackOCI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0814" y="866275"/>
            <a:ext cx="6890125" cy="5167594"/>
          </a:xfrm>
        </p:spPr>
      </p:pic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8379"/>
            <a:ext cx="8130941" cy="1440421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000" dirty="0">
                <a:ea typeface="+mj-ea"/>
                <a:cs typeface="+mj-cs"/>
              </a:rPr>
              <a:t>2012: </a:t>
            </a:r>
            <a:br>
              <a:rPr lang="en-US" sz="4000" dirty="0">
                <a:ea typeface="+mj-ea"/>
                <a:cs typeface="+mj-cs"/>
              </a:rPr>
            </a:br>
            <a:r>
              <a:rPr lang="en-US" sz="4000" dirty="0">
                <a:ea typeface="+mj-ea"/>
                <a:cs typeface="+mj-cs"/>
              </a:rPr>
              <a:t>Boardwalk ordinance changed</a:t>
            </a:r>
          </a:p>
        </p:txBody>
      </p:sp>
    </p:spTree>
    <p:extLst>
      <p:ext uri="{BB962C8B-B14F-4D97-AF65-F5344CB8AC3E}">
        <p14:creationId xmlns:p14="http://schemas.microsoft.com/office/powerpoint/2010/main" val="549293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685800" y="263251"/>
            <a:ext cx="7772400" cy="1609344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>
                <a:effectLst/>
              </a:rPr>
              <a:t>New bike racks at schools</a:t>
            </a:r>
          </a:p>
        </p:txBody>
      </p:sp>
      <p:pic>
        <p:nvPicPr>
          <p:cNvPr id="23556" name="Picture 4" descr="racks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05" y="1958613"/>
            <a:ext cx="4120595" cy="371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racks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475" y="1958613"/>
            <a:ext cx="3400725" cy="371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2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3600" dirty="0"/>
              <a:t>Bicycle Repair Station:</a:t>
            </a:r>
            <a:br>
              <a:rPr lang="en-US" sz="3600" dirty="0"/>
            </a:br>
            <a:r>
              <a:rPr lang="en-US" sz="3600" dirty="0"/>
              <a:t>17</a:t>
            </a:r>
            <a:r>
              <a:rPr lang="en-US" sz="3600" baseline="30000" dirty="0"/>
              <a:t>th</a:t>
            </a:r>
            <a:r>
              <a:rPr lang="en-US" sz="3600" dirty="0"/>
              <a:t> and Haven Avenue</a:t>
            </a:r>
            <a:br>
              <a:rPr lang="en-US" dirty="0"/>
            </a:br>
            <a:r>
              <a:rPr lang="en-US" sz="3000" dirty="0"/>
              <a:t>                 </a:t>
            </a:r>
            <a:r>
              <a:rPr lang="en-US" sz="2333" i="1" dirty="0"/>
              <a:t>Thank You Joe </a:t>
            </a:r>
            <a:r>
              <a:rPr lang="en-US" sz="2333" i="1" dirty="0" err="1"/>
              <a:t>Tordella</a:t>
            </a:r>
            <a:r>
              <a:rPr lang="en-US" sz="2333" i="1" dirty="0"/>
              <a:t>! </a:t>
            </a:r>
          </a:p>
        </p:txBody>
      </p:sp>
      <p:pic>
        <p:nvPicPr>
          <p:cNvPr id="29700" name="Picture 4" descr="bikes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550" y="2005075"/>
            <a:ext cx="5645150" cy="432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0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5" descr="VarsityBikeCorralsma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045" y="1805167"/>
            <a:ext cx="7063882" cy="429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815086" y="471424"/>
            <a:ext cx="7543800" cy="120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dirty="0"/>
              <a:t>2013: first on-street bike corral</a:t>
            </a:r>
          </a:p>
        </p:txBody>
      </p:sp>
    </p:spTree>
    <p:extLst>
      <p:ext uri="{BB962C8B-B14F-4D97-AF65-F5344CB8AC3E}">
        <p14:creationId xmlns:p14="http://schemas.microsoft.com/office/powerpoint/2010/main" val="2961368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982218"/>
          </a:xfrm>
        </p:spPr>
        <p:txBody>
          <a:bodyPr/>
          <a:lstStyle/>
          <a:p>
            <a:r>
              <a:rPr lang="en-US" dirty="0"/>
              <a:t>Current on-street bike corrals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83" y="1810857"/>
            <a:ext cx="7772400" cy="4050792"/>
          </a:xfrm>
        </p:spPr>
        <p:txBody>
          <a:bodyPr>
            <a:normAutofit/>
          </a:bodyPr>
          <a:lstStyle/>
          <a:p>
            <a:r>
              <a:rPr lang="en-US" sz="2400" dirty="0"/>
              <a:t>Varsity Inn</a:t>
            </a:r>
          </a:p>
          <a:p>
            <a:r>
              <a:rPr lang="en-US" sz="2400" dirty="0"/>
              <a:t>Ready’s</a:t>
            </a:r>
          </a:p>
          <a:p>
            <a:r>
              <a:rPr lang="en-US" sz="2400" dirty="0" err="1"/>
              <a:t>Sindia</a:t>
            </a:r>
            <a:r>
              <a:rPr lang="en-US" sz="2400" dirty="0"/>
              <a:t> Restaurant</a:t>
            </a:r>
          </a:p>
          <a:p>
            <a:r>
              <a:rPr lang="en-US" sz="2400" dirty="0"/>
              <a:t>Fractured Prune</a:t>
            </a:r>
          </a:p>
          <a:p>
            <a:r>
              <a:rPr lang="en-US" sz="2400" dirty="0"/>
              <a:t>Starbucks</a:t>
            </a:r>
          </a:p>
          <a:p>
            <a:r>
              <a:rPr lang="en-US" sz="2400" dirty="0"/>
              <a:t>Island Grill</a:t>
            </a:r>
          </a:p>
        </p:txBody>
      </p:sp>
      <p:pic>
        <p:nvPicPr>
          <p:cNvPr id="4" name="Picture 4" descr="IMG_002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395" y="1603629"/>
            <a:ext cx="4890980" cy="350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13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dirty="0"/>
              <a:t>Bicycle Friendly Community</a:t>
            </a:r>
            <a:br>
              <a:rPr lang="en-US" dirty="0"/>
            </a:br>
            <a:r>
              <a:rPr lang="en-US" dirty="0"/>
              <a:t>Bronze Award 2012 – 2016</a:t>
            </a:r>
            <a:br>
              <a:rPr lang="en-US" dirty="0"/>
            </a:br>
            <a:endParaRPr lang="en-US" dirty="0"/>
          </a:p>
        </p:txBody>
      </p:sp>
      <p:pic>
        <p:nvPicPr>
          <p:cNvPr id="27652" name="Picture 4" descr="BFC - Ocean C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8900" y="2427733"/>
            <a:ext cx="3492008" cy="327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299281"/>
            <a:ext cx="7772400" cy="1609344"/>
          </a:xfrm>
        </p:spPr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>
                <a:ea typeface="+mj-ea"/>
                <a:cs typeface="+mj-cs"/>
              </a:rPr>
              <a:t>Thank you for coming!</a:t>
            </a:r>
          </a:p>
        </p:txBody>
      </p:sp>
      <p:sp>
        <p:nvSpPr>
          <p:cNvPr id="17410" name="Content Placeholder 1"/>
          <p:cNvSpPr>
            <a:spLocks noGrp="1"/>
          </p:cNvSpPr>
          <p:nvPr>
            <p:ph type="body" idx="4294967295"/>
          </p:nvPr>
        </p:nvSpPr>
        <p:spPr>
          <a:xfrm>
            <a:off x="704336" y="2855461"/>
            <a:ext cx="7553839" cy="8001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2800" i="1" dirty="0">
                <a:solidFill>
                  <a:srgbClr val="0070C0"/>
                </a:solidFill>
                <a:ea typeface="ヒラギノ角ゴ Pro W3" pitchFamily="4" charset="-128"/>
              </a:rPr>
              <a:t>Your input propels OC’s biking initiatives.</a:t>
            </a:r>
            <a:endParaRPr lang="en-US" altLang="en-US" sz="2800" i="1" dirty="0">
              <a:ea typeface="ヒラギノ角ゴ Pro W3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213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F0DCA16-E864-4FD9-A38E-C4CFA8DB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296596-758D-4D96-B6D3-BA7C4978B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82762"/>
            <a:ext cx="7667244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6654F2-7ED7-401B-945B-9AED19703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B418BF3-2191-469D-9267-F01C1FCAB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7CD8191-23DB-4A5E-A3FF-53348C9A30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185D09A-350F-405E-9708-D6EB17AB19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BA924-E743-491B-AEB7-9EF655429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5715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FD306A7-A273-41C9-BA60-DC13C1D14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9144000" cy="2610464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788670" y="4355692"/>
            <a:ext cx="6814455" cy="147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4500">
                <a:blipFill dpi="0" rotWithShape="1">
                  <a:blip r:embed="rId6">
                    <a:extLst/>
                  </a:blip>
                  <a:srcRect/>
                  <a:tile tx="6350" ty="-127000" sx="65000" sy="64000" flip="none" algn="tl"/>
                </a:blipFill>
              </a:rPr>
              <a:t>2014: New HAWK signal </a:t>
            </a:r>
          </a:p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4500">
                <a:blipFill dpi="0" rotWithShape="1">
                  <a:blip r:embed="rId6">
                    <a:extLst/>
                  </a:blip>
                  <a:srcRect/>
                  <a:tile tx="6350" ty="-127000" sx="65000" sy="64000" flip="none" algn="tl"/>
                </a:blipFill>
              </a:rPr>
              <a:t>at 9th St. &amp; Aldrich Rd.</a:t>
            </a:r>
          </a:p>
        </p:txBody>
      </p:sp>
      <p:pic>
        <p:nvPicPr>
          <p:cNvPr id="7" name="Picture 5" descr="HAWK-Activated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682" y="813116"/>
            <a:ext cx="3907566" cy="277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320879-19AF-4FAD-AFC9-382296ADA72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4671" y="1216443"/>
            <a:ext cx="3915855" cy="196771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55507A-0254-4346-884F-7F7F9EB82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84192" y="5111496"/>
            <a:ext cx="810678" cy="1080902"/>
            <a:chOff x="9685338" y="4460675"/>
            <a:chExt cx="1080904" cy="1080902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1A43B38-272E-446E-92B4-496CA14DE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9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B72B342-3CF1-468D-9DFD-65583FC05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7738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1FAD2987-9A9B-4906-BFD3-AEC25D531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5AA0EEC-0F6D-478C-ABBF-1A8B15A1F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82762"/>
            <a:ext cx="7667244" cy="80683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CBFAEFA-B55A-49CE-AAD6-F8C8763A7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 cstate="email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2C32BC9D-394F-47A9-BCC2-75DED61A4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EDA03A5-9D46-433F-9003-65CFC8714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660E87E6-A841-48F9-AA7C-266FB7BA2B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AAB427EB-9A1A-4932-ABB7-A6EE9A280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5715" y="-1"/>
            <a:ext cx="915543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FB270D-E8F8-4A93-A219-EFB94907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7"/>
            <a:ext cx="9144000" cy="2610464"/>
          </a:xfrm>
          <a:prstGeom prst="rect">
            <a:avLst/>
          </a:prstGeom>
          <a:blipFill dpi="0" rotWithShape="1">
            <a:blip r:embed="rId2" cstate="email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788670" y="4355692"/>
            <a:ext cx="6814455" cy="147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4000">
                <a:blipFill dpi="0" rotWithShape="1">
                  <a:blip r:embed="rId6">
                    <a:extLst/>
                  </a:blip>
                  <a:srcRect/>
                  <a:tile tx="6350" ty="-127000" sx="65000" sy="64000" flip="none" algn="tl"/>
                </a:blipFill>
              </a:rPr>
              <a:t>HAWK Signal- </a:t>
            </a:r>
          </a:p>
          <a:p>
            <a:pPr>
              <a:lnSpc>
                <a:spcPct val="85000"/>
              </a:lnSpc>
              <a:spcAft>
                <a:spcPts val="600"/>
              </a:spcAft>
              <a:defRPr/>
            </a:pPr>
            <a:r>
              <a:rPr lang="en-US" sz="4000">
                <a:blipFill dpi="0" rotWithShape="1">
                  <a:blip r:embed="rId6">
                    <a:extLst/>
                  </a:blip>
                  <a:srcRect/>
                  <a:tile tx="6350" ty="-127000" sx="65000" sy="64000" flip="none" algn="tl"/>
                </a:blipFill>
              </a:rPr>
              <a:t>also extends path to 8th St.</a:t>
            </a:r>
          </a:p>
        </p:txBody>
      </p:sp>
      <p:pic>
        <p:nvPicPr>
          <p:cNvPr id="34819" name="Picture 15" descr="IMG_002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780" y="404018"/>
            <a:ext cx="3171867" cy="3495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6" descr="IMG_0024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456" y="1155987"/>
            <a:ext cx="30564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5FEE936-AA31-4A2D-B9CA-EA629C07E0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0584" y="33724"/>
            <a:ext cx="2645081" cy="1329153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5661AF85-B945-419A-9820-896470632A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84192" y="5111496"/>
            <a:ext cx="810678" cy="1080902"/>
            <a:chOff x="9685338" y="4460675"/>
            <a:chExt cx="1080904" cy="1080902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DB43A4A4-894E-48EE-B786-32709702D9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10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C480847-D932-4893-89DA-6F286F35F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249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>
          <a:xfrm>
            <a:off x="0" y="260465"/>
            <a:ext cx="5527963" cy="116205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dirty="0"/>
              <a:t>2015 West Avenue from 35</a:t>
            </a:r>
            <a:r>
              <a:rPr lang="en-US" sz="3600" baseline="30000" dirty="0"/>
              <a:t>th</a:t>
            </a:r>
            <a:r>
              <a:rPr lang="en-US" sz="3600" dirty="0"/>
              <a:t> to 55</a:t>
            </a:r>
            <a:r>
              <a:rPr lang="en-US" sz="3600" baseline="30000" dirty="0"/>
              <a:t>th</a:t>
            </a:r>
          </a:p>
          <a:p>
            <a:pPr algn="ctr">
              <a:defRPr/>
            </a:pPr>
            <a:r>
              <a:rPr lang="en-US" sz="3600" baseline="30000" dirty="0">
                <a:solidFill>
                  <a:srgbClr val="FF0000"/>
                </a:solidFill>
              </a:rPr>
              <a:t>Thank you to Cape May County!!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96290"/>
            <a:ext cx="9144000" cy="4923559"/>
          </a:xfrm>
          <a:prstGeom prst="rect">
            <a:avLst/>
          </a:prstGeom>
        </p:spPr>
      </p:pic>
      <p:pic>
        <p:nvPicPr>
          <p:cNvPr id="4" name="Picture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295BA64F-EF0B-4FE2-AF5B-505F2CD1AA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7098" y="114855"/>
            <a:ext cx="2607419" cy="130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73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799" y="188070"/>
            <a:ext cx="7772400" cy="718017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3200" dirty="0"/>
              <a:t>2015: Simpson to W. Inlet via Battersea  </a:t>
            </a:r>
          </a:p>
        </p:txBody>
      </p:sp>
      <p:pic>
        <p:nvPicPr>
          <p:cNvPr id="3891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6785" y="2075245"/>
            <a:ext cx="6607973" cy="4316325"/>
          </a:xfrm>
          <a:noFill/>
        </p:spPr>
      </p:pic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F4E68AD7-A4E1-4611-9587-A36DBDE957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452" y="863762"/>
            <a:ext cx="2425093" cy="121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434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03966"/>
            <a:ext cx="7772400" cy="1184507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400" dirty="0"/>
              <a:t>W. Inlet </a:t>
            </a:r>
          </a:p>
        </p:txBody>
      </p:sp>
      <p:pic>
        <p:nvPicPr>
          <p:cNvPr id="4" name="Content Placeholder 3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0D0B1A4-D008-43D1-A8DE-4EDD592E4B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845" y="0"/>
            <a:ext cx="2011680" cy="1008888"/>
          </a:xfrm>
        </p:spPr>
      </p:pic>
      <p:pic>
        <p:nvPicPr>
          <p:cNvPr id="1026" name="Picture 2" descr="Drone - Batterse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212" y="1112854"/>
            <a:ext cx="8791576" cy="483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03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102108"/>
            <a:ext cx="4551218" cy="1609344"/>
          </a:xfrm>
        </p:spPr>
        <p:txBody>
          <a:bodyPr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3600" dirty="0"/>
              <a:t>W. Atlantic Blvd. to Gardens Parkway</a:t>
            </a:r>
          </a:p>
        </p:txBody>
      </p:sp>
      <p:pic>
        <p:nvPicPr>
          <p:cNvPr id="37891" name="Content Placeholder 5" descr="IMG_00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79" y="1866900"/>
            <a:ext cx="7454095" cy="4600575"/>
          </a:xfrm>
        </p:spPr>
      </p:pic>
      <p:pic>
        <p:nvPicPr>
          <p:cNvPr id="3" name="Picture 2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AC2BA854-B2FD-46AC-A052-A28745A240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2614" y="230123"/>
            <a:ext cx="3048960" cy="15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5271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981" y="258046"/>
            <a:ext cx="8497019" cy="1609344"/>
          </a:xfrm>
        </p:spPr>
        <p:txBody>
          <a:bodyPr>
            <a:normAutofit/>
          </a:bodyPr>
          <a:lstStyle/>
          <a:p>
            <a:pPr>
              <a:tabLst>
                <a:tab pos="1311275" algn="l"/>
              </a:tabLst>
            </a:pPr>
            <a:r>
              <a:rPr lang="en-US" sz="3600" dirty="0"/>
              <a:t>2015: </a:t>
            </a:r>
            <a:br>
              <a:rPr lang="en-US" sz="3600" dirty="0"/>
            </a:br>
            <a:r>
              <a:rPr lang="en-US" sz="3600" dirty="0"/>
              <a:t>Bike Rental Business Safety Signage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196" y="1781126"/>
            <a:ext cx="3856381" cy="4990610"/>
          </a:xfrm>
        </p:spPr>
      </p:pic>
    </p:spTree>
    <p:extLst>
      <p:ext uri="{BB962C8B-B14F-4D97-AF65-F5344CB8AC3E}">
        <p14:creationId xmlns:p14="http://schemas.microsoft.com/office/powerpoint/2010/main" val="593444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Content Placeholder 9" descr="IMG_00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994" r="-26994"/>
          <a:stretch>
            <a:fillRect/>
          </a:stretch>
        </p:blipFill>
        <p:spPr>
          <a:xfrm>
            <a:off x="323705" y="1841104"/>
            <a:ext cx="8197993" cy="4508896"/>
          </a:xfr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622300" y="382524"/>
            <a:ext cx="8001000" cy="120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6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dirty="0"/>
              <a:t>2015: Chamber of Commerce Information Center s</a:t>
            </a:r>
            <a:r>
              <a:rPr lang="en-US" sz="5700" dirty="0"/>
              <a:t>afety poster </a:t>
            </a:r>
          </a:p>
        </p:txBody>
      </p:sp>
    </p:spTree>
    <p:extLst>
      <p:ext uri="{BB962C8B-B14F-4D97-AF65-F5344CB8AC3E}">
        <p14:creationId xmlns:p14="http://schemas.microsoft.com/office/powerpoint/2010/main" val="3947923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3"/>
            <a:ext cx="7772400" cy="963168"/>
          </a:xfrm>
        </p:spPr>
        <p:txBody>
          <a:bodyPr>
            <a:normAutofit fontScale="90000"/>
          </a:bodyPr>
          <a:lstStyle/>
          <a:p>
            <a:r>
              <a:rPr lang="en-US" dirty="0"/>
              <a:t>2016: OC recognized in new DOT “road diet” video to show all NJ towns.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County partnership on West Avenue restriping from 35</a:t>
            </a:r>
            <a:r>
              <a:rPr lang="en-US" baseline="30000" dirty="0"/>
              <a:t>th</a:t>
            </a:r>
            <a:r>
              <a:rPr lang="en-US" dirty="0"/>
              <a:t> to 55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42054"/>
            <a:ext cx="5625186" cy="31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83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8164902" cy="1609344"/>
          </a:xfrm>
        </p:spPr>
        <p:txBody>
          <a:bodyPr>
            <a:noAutofit/>
          </a:bodyPr>
          <a:lstStyle/>
          <a:p>
            <a:r>
              <a:rPr lang="en-US" sz="3200" dirty="0"/>
              <a:t>2016: OC recognized at NJ Bike-Walk</a:t>
            </a:r>
            <a:br>
              <a:rPr lang="en-US" sz="3200" dirty="0"/>
            </a:br>
            <a:r>
              <a:rPr lang="en-US" sz="3200" dirty="0"/>
              <a:t>Complete Street Summit </a:t>
            </a:r>
            <a:br>
              <a:rPr lang="en-US" sz="3200" dirty="0"/>
            </a:br>
            <a:r>
              <a:rPr lang="en-US" sz="3200" dirty="0"/>
              <a:t>as </a:t>
            </a:r>
            <a:r>
              <a:rPr lang="en-US" sz="3200" dirty="0">
                <a:solidFill>
                  <a:srgbClr val="FF0000"/>
                </a:solidFill>
              </a:rPr>
              <a:t>Best City for “implementation”</a:t>
            </a:r>
            <a:r>
              <a:rPr lang="en-US" sz="3200" dirty="0">
                <a:solidFill>
                  <a:schemeClr val="tx1"/>
                </a:solidFill>
              </a:rPr>
              <a:t>!</a:t>
            </a:r>
            <a:r>
              <a:rPr lang="en-US" sz="3200" dirty="0">
                <a:solidFill>
                  <a:srgbClr val="FF0000"/>
                </a:solidFill>
              </a:rPr>
              <a:t>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980" y="2225616"/>
            <a:ext cx="6156737" cy="4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46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dirty="0"/>
              <a:t>Thank You!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685800" y="1851405"/>
            <a:ext cx="8458200" cy="3709135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ヒラギノ角ゴ Pro W3" pitchFamily="4" charset="-128"/>
              </a:rPr>
              <a:t>Our Mayor, administration, and City Council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ヒラギノ角ゴ Pro W3" pitchFamily="4" charset="-128"/>
              </a:rPr>
              <a:t>Ocean City Chamber of Commerce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ヒラギノ角ゴ Pro W3" pitchFamily="4" charset="-128"/>
              </a:rPr>
              <a:t>Cape May County Freeholders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0" dirty="0">
                <a:ea typeface="ヒラギノ角ゴ Pro W3" pitchFamily="4" charset="-128"/>
              </a:rPr>
              <a:t>Ocean City Police Department</a:t>
            </a:r>
          </a:p>
          <a:p>
            <a:pPr marL="0" indent="0" eaLnBrk="1" hangingPunct="1">
              <a:buNone/>
            </a:pPr>
            <a:endParaRPr lang="en-US" altLang="en-US" sz="2100" dirty="0">
              <a:ea typeface="ヒラギノ角ゴ Pro W3" pitchFamily="4" charset="-128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100" dirty="0">
                <a:solidFill>
                  <a:srgbClr val="0070C0"/>
                </a:solidFill>
                <a:ea typeface="ヒラギノ角ゴ Pro W3" pitchFamily="4" charset="-128"/>
              </a:rPr>
              <a:t>We are lucky to have a great team of support!</a:t>
            </a:r>
            <a:br>
              <a:rPr lang="en-US" altLang="en-US" sz="2100" dirty="0">
                <a:ea typeface="ヒラギノ角ゴ Pro W3" pitchFamily="4" charset="-128"/>
              </a:rPr>
            </a:br>
            <a:endParaRPr lang="en-US" altLang="en-US" sz="2100" dirty="0">
              <a:ea typeface="ヒラギノ角ゴ Pro W3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6162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637286" y="1717964"/>
            <a:ext cx="4686301" cy="3315853"/>
          </a:xfrm>
        </p:spPr>
        <p:txBody>
          <a:bodyPr>
            <a:normAutofit/>
          </a:bodyPr>
          <a:lstStyle/>
          <a:p>
            <a:r>
              <a:rPr lang="en-US" altLang="en-US" sz="2100" dirty="0">
                <a:ea typeface="ヒラギノ角ゴ Pro W3" pitchFamily="4" charset="-128"/>
              </a:rPr>
              <a:t>Printed each year since</a:t>
            </a:r>
          </a:p>
          <a:p>
            <a:r>
              <a:rPr lang="en-US" altLang="en-US" sz="2100" dirty="0">
                <a:ea typeface="ヒラギノ角ゴ Pro W3" pitchFamily="4" charset="-128"/>
              </a:rPr>
              <a:t>Bicycle &amp; Motorist safety tips</a:t>
            </a:r>
          </a:p>
          <a:p>
            <a:r>
              <a:rPr lang="en-US" altLang="en-US" sz="2100" dirty="0">
                <a:ea typeface="ヒラギノ角ゴ Pro W3" pitchFamily="4" charset="-128"/>
              </a:rPr>
              <a:t>Safe biking routes</a:t>
            </a:r>
          </a:p>
          <a:p>
            <a:r>
              <a:rPr lang="en-US" altLang="en-US" sz="2100" dirty="0">
                <a:ea typeface="ヒラギノ角ゴ Pro W3" pitchFamily="4" charset="-128"/>
              </a:rPr>
              <a:t>Points of interest</a:t>
            </a:r>
          </a:p>
          <a:p>
            <a:r>
              <a:rPr lang="en-US" altLang="en-US" sz="2100" dirty="0">
                <a:ea typeface="ヒラギノ角ゴ Pro W3" pitchFamily="4" charset="-128"/>
              </a:rPr>
              <a:t>Over 25,000 printed and distributed</a:t>
            </a:r>
          </a:p>
          <a:p>
            <a:r>
              <a:rPr lang="en-US" altLang="en-US" sz="2100" dirty="0">
                <a:ea typeface="ヒラギノ角ゴ Pro W3" pitchFamily="4" charset="-128"/>
              </a:rPr>
              <a:t>Thank you to OC Public Information office!</a:t>
            </a:r>
          </a:p>
          <a:p>
            <a:endParaRPr lang="en-US" altLang="en-US" sz="2100" dirty="0">
              <a:ea typeface="ヒラギノ角ゴ Pro W3" pitchFamily="4" charset="-128"/>
            </a:endParaRPr>
          </a:p>
        </p:txBody>
      </p:sp>
      <p:pic>
        <p:nvPicPr>
          <p:cNvPr id="30724" name="Picture 4" descr="ocbikebrochurecover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5601" y="725423"/>
            <a:ext cx="3468350" cy="59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637286" y="218797"/>
            <a:ext cx="7543800" cy="120700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/>
              <a:t>2016:</a:t>
            </a:r>
          </a:p>
          <a:p>
            <a:pPr>
              <a:defRPr/>
            </a:pPr>
            <a:r>
              <a:rPr lang="en-US" sz="3600" dirty="0"/>
              <a:t>New bike brochure </a:t>
            </a:r>
          </a:p>
        </p:txBody>
      </p:sp>
    </p:spTree>
    <p:extLst>
      <p:ext uri="{BB962C8B-B14F-4D97-AF65-F5344CB8AC3E}">
        <p14:creationId xmlns:p14="http://schemas.microsoft.com/office/powerpoint/2010/main" val="219206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96543"/>
          </a:xfrm>
        </p:spPr>
        <p:txBody>
          <a:bodyPr/>
          <a:lstStyle/>
          <a:p>
            <a:r>
              <a:rPr lang="en-US" dirty="0"/>
              <a:t>2016: Updated Website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1781175"/>
            <a:ext cx="5486400" cy="44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340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1083" y="3046048"/>
            <a:ext cx="2468001" cy="3692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96543"/>
          </a:xfrm>
        </p:spPr>
        <p:txBody>
          <a:bodyPr/>
          <a:lstStyle/>
          <a:p>
            <a:r>
              <a:rPr lang="en-US" dirty="0"/>
              <a:t>2016: Bike light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76425"/>
            <a:ext cx="7772400" cy="4295775"/>
          </a:xfrm>
        </p:spPr>
        <p:txBody>
          <a:bodyPr/>
          <a:lstStyle/>
          <a:p>
            <a:r>
              <a:rPr lang="en-US" dirty="0"/>
              <a:t>This was a summer 2015 bike meeting recommendation. Thank you!</a:t>
            </a:r>
          </a:p>
          <a:p>
            <a:r>
              <a:rPr lang="en-US" dirty="0"/>
              <a:t>2000 Bike lights distributed to public and OC public school riders spring/summer 2016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6594" y="4262322"/>
            <a:ext cx="2976898" cy="170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0740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134618"/>
          </a:xfrm>
        </p:spPr>
        <p:txBody>
          <a:bodyPr/>
          <a:lstStyle/>
          <a:p>
            <a:r>
              <a:rPr lang="en-US" dirty="0"/>
              <a:t>Bike light sponsors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18" y="1878226"/>
            <a:ext cx="7969303" cy="459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32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908060" y="305904"/>
            <a:ext cx="7543800" cy="279960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cap="none" baseline="0">
                <a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defRPr/>
            </a:pP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 Bike Safety PSA’s</a:t>
            </a:r>
          </a:p>
          <a:p>
            <a:pPr>
              <a:defRPr/>
            </a:pPr>
            <a:r>
              <a:rPr lang="en-US" sz="2600" dirty="0">
                <a:solidFill>
                  <a:srgbClr val="00B0F0"/>
                </a:solidFill>
              </a:rPr>
              <a:t>Thanks to OCHS TV/Media Production Department</a:t>
            </a:r>
          </a:p>
          <a:p>
            <a:pPr>
              <a:defRPr/>
            </a:pPr>
            <a:r>
              <a:rPr lang="en-US" sz="2600" dirty="0">
                <a:solidFill>
                  <a:srgbClr val="00B0F0"/>
                </a:solidFill>
              </a:rPr>
              <a:t>Teachers Greg </a:t>
            </a:r>
            <a:r>
              <a:rPr lang="en-US" sz="2600" dirty="0" err="1">
                <a:solidFill>
                  <a:srgbClr val="00B0F0"/>
                </a:solidFill>
              </a:rPr>
              <a:t>Wheeldon</a:t>
            </a:r>
            <a:r>
              <a:rPr lang="en-US" sz="2600" dirty="0">
                <a:solidFill>
                  <a:srgbClr val="00B0F0"/>
                </a:solidFill>
              </a:rPr>
              <a:t> and Steve </a:t>
            </a:r>
            <a:r>
              <a:rPr lang="en-US" sz="2600" dirty="0" err="1">
                <a:solidFill>
                  <a:srgbClr val="00B0F0"/>
                </a:solidFill>
              </a:rPr>
              <a:t>Trauger</a:t>
            </a:r>
            <a:endParaRPr lang="en-US" sz="2600" dirty="0">
              <a:solidFill>
                <a:srgbClr val="00B0F0"/>
              </a:solidFill>
            </a:endParaRPr>
          </a:p>
          <a:p>
            <a:pPr>
              <a:defRPr/>
            </a:pPr>
            <a:r>
              <a:rPr lang="en-US" sz="2600" dirty="0">
                <a:solidFill>
                  <a:srgbClr val="00B0F0"/>
                </a:solidFill>
              </a:rPr>
              <a:t>OCPD, PBA Local 61, Sgt. Brian Hopely</a:t>
            </a:r>
          </a:p>
          <a:p>
            <a:pPr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defRPr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1.4-Ocean-City-High-School-PSA-Awards-640x48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90" y="2161700"/>
            <a:ext cx="4077419" cy="305806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018" y="5652655"/>
            <a:ext cx="88669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400" dirty="0">
                <a:latin typeface="Arial Black" panose="020B0A04020102020204" pitchFamily="34" charset="0"/>
              </a:rPr>
              <a:t>From left in front, seniors Alexa Johnson and </a:t>
            </a:r>
            <a:r>
              <a:rPr lang="en-US" sz="2400" dirty="0" err="1">
                <a:latin typeface="Arial Black" panose="020B0A04020102020204" pitchFamily="34" charset="0"/>
              </a:rPr>
              <a:t>Aili</a:t>
            </a:r>
            <a:r>
              <a:rPr lang="en-US" sz="2400" dirty="0">
                <a:latin typeface="Arial Black" panose="020B0A04020102020204" pitchFamily="34" charset="0"/>
              </a:rPr>
              <a:t> Martin with juniors Jacob Schneider and Zach Card. </a:t>
            </a:r>
            <a:endParaRPr lang="en-US" sz="2800" dirty="0">
              <a:latin typeface="Arial Black" panose="020B0A04020102020204" pitchFamily="34" charset="0"/>
            </a:endParaRPr>
          </a:p>
          <a:p>
            <a:pPr>
              <a:defRPr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607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6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Current Project:  </a:t>
            </a:r>
            <a:br>
              <a:rPr lang="en-US" sz="4000" dirty="0"/>
            </a:br>
            <a:r>
              <a:rPr lang="en-US" sz="4000" dirty="0"/>
              <a:t>Simpson Ave. Battersea to 5th St.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438" y="1313162"/>
            <a:ext cx="6867124" cy="4311261"/>
          </a:xfrm>
        </p:spPr>
      </p:pic>
    </p:spTree>
    <p:extLst>
      <p:ext uri="{BB962C8B-B14F-4D97-AF65-F5344CB8AC3E}">
        <p14:creationId xmlns:p14="http://schemas.microsoft.com/office/powerpoint/2010/main" val="35140640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6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Current Project:   </a:t>
            </a:r>
            <a:br>
              <a:rPr lang="en-US" sz="4000" dirty="0"/>
            </a:br>
            <a:r>
              <a:rPr lang="en-US" sz="4000" dirty="0"/>
              <a:t>OC Primary School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62" y="1313162"/>
            <a:ext cx="7151298" cy="4311261"/>
          </a:xfrm>
        </p:spPr>
      </p:pic>
    </p:spTree>
    <p:extLst>
      <p:ext uri="{BB962C8B-B14F-4D97-AF65-F5344CB8AC3E}">
        <p14:creationId xmlns:p14="http://schemas.microsoft.com/office/powerpoint/2010/main" val="35140640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4326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Current Project:  </a:t>
            </a:r>
            <a:br>
              <a:rPr lang="en-US" sz="4000" dirty="0"/>
            </a:br>
            <a:r>
              <a:rPr lang="en-US" sz="4000" dirty="0"/>
              <a:t>Simpson Ave. 6th St. to 8</a:t>
            </a:r>
            <a:r>
              <a:rPr lang="en-US" sz="4000" baseline="30000" dirty="0"/>
              <a:t>th</a:t>
            </a:r>
            <a:r>
              <a:rPr lang="en-US" sz="4000" dirty="0"/>
              <a:t> St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011" y="1373546"/>
            <a:ext cx="3712944" cy="4311261"/>
          </a:xfrm>
        </p:spPr>
      </p:pic>
      <p:pic>
        <p:nvPicPr>
          <p:cNvPr id="5" name="Picture 4" descr="Haven at 8th S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033" y="1362974"/>
            <a:ext cx="3709358" cy="430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640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267968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New bike racks Spring 2019!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237" y="1752600"/>
            <a:ext cx="8917526" cy="399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744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982218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Tentative Project to Include</a:t>
            </a:r>
            <a:br>
              <a:rPr lang="en-US" dirty="0"/>
            </a:br>
            <a:r>
              <a:rPr lang="en-US" dirty="0"/>
              <a:t>40 New Bike Rack Locations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10 -15 In-street Bike Corrals</a:t>
            </a:r>
          </a:p>
          <a:p>
            <a:r>
              <a:rPr lang="en-US" dirty="0"/>
              <a:t>25 – 30 Beach Locations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FracPru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623" y="3019244"/>
            <a:ext cx="5676181" cy="308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3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67943"/>
          </a:xfrm>
        </p:spPr>
        <p:txBody>
          <a:bodyPr/>
          <a:lstStyle/>
          <a:p>
            <a:r>
              <a:rPr lang="en-US" dirty="0"/>
              <a:t>Benefits of biking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6900"/>
            <a:ext cx="7772400" cy="4305300"/>
          </a:xfrm>
        </p:spPr>
        <p:txBody>
          <a:bodyPr>
            <a:normAutofit/>
          </a:bodyPr>
          <a:lstStyle/>
          <a:p>
            <a:r>
              <a:rPr lang="en-US" sz="2400" dirty="0"/>
              <a:t>Physical exercise extends your life</a:t>
            </a:r>
          </a:p>
          <a:p>
            <a:r>
              <a:rPr lang="en-US" sz="2400" dirty="0"/>
              <a:t>Reduces traffic loads and parking needs</a:t>
            </a:r>
          </a:p>
          <a:p>
            <a:r>
              <a:rPr lang="en-US" sz="2400" dirty="0"/>
              <a:t>Reduces environmental pollutants</a:t>
            </a:r>
          </a:p>
          <a:p>
            <a:r>
              <a:rPr lang="en-US" sz="2400" dirty="0"/>
              <a:t>Extends the life of our roads</a:t>
            </a:r>
          </a:p>
          <a:p>
            <a:r>
              <a:rPr lang="en-US" sz="2400" dirty="0"/>
              <a:t>Allows people to transport inexpensively</a:t>
            </a:r>
          </a:p>
          <a:p>
            <a:r>
              <a:rPr lang="en-US" sz="2400" dirty="0"/>
              <a:t>Brings all ages together</a:t>
            </a:r>
          </a:p>
          <a:p>
            <a:r>
              <a:rPr lang="en-US" sz="2400" dirty="0"/>
              <a:t>Draws people to a community </a:t>
            </a:r>
          </a:p>
        </p:txBody>
      </p:sp>
    </p:spTree>
    <p:extLst>
      <p:ext uri="{BB962C8B-B14F-4D97-AF65-F5344CB8AC3E}">
        <p14:creationId xmlns:p14="http://schemas.microsoft.com/office/powerpoint/2010/main" val="1902353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067943"/>
          </a:xfrm>
        </p:spPr>
        <p:txBody>
          <a:bodyPr>
            <a:normAutofit/>
          </a:bodyPr>
          <a:lstStyle/>
          <a:p>
            <a:r>
              <a:rPr lang="en-US" dirty="0"/>
              <a:t>Focus For Future: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6900"/>
            <a:ext cx="7772400" cy="4305300"/>
          </a:xfrm>
        </p:spPr>
        <p:txBody>
          <a:bodyPr>
            <a:normAutofit/>
          </a:bodyPr>
          <a:lstStyle/>
          <a:p>
            <a:endParaRPr lang="en-US" sz="2400" dirty="0"/>
          </a:p>
          <a:p>
            <a:r>
              <a:rPr lang="en-US" sz="2400" dirty="0"/>
              <a:t>Educate! Educate! Educate!</a:t>
            </a:r>
          </a:p>
          <a:p>
            <a:r>
              <a:rPr lang="en-US" sz="2400" dirty="0"/>
              <a:t>Improve North-South Bike Boulevard</a:t>
            </a:r>
          </a:p>
          <a:p>
            <a:r>
              <a:rPr lang="en-US" sz="2400" dirty="0"/>
              <a:t>Build East-West Connectors</a:t>
            </a:r>
          </a:p>
        </p:txBody>
      </p:sp>
    </p:spTree>
    <p:extLst>
      <p:ext uri="{BB962C8B-B14F-4D97-AF65-F5344CB8AC3E}">
        <p14:creationId xmlns:p14="http://schemas.microsoft.com/office/powerpoint/2010/main" val="19023532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Please continue to share your ideas with us 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52700"/>
            <a:ext cx="7772400" cy="3619500"/>
          </a:xfrm>
        </p:spPr>
        <p:txBody>
          <a:bodyPr/>
          <a:lstStyle/>
          <a:p>
            <a:pPr marL="344488" indent="-344488"/>
            <a:r>
              <a:rPr lang="en-US" sz="3600" dirty="0"/>
              <a:t>BikeOCNJ.org</a:t>
            </a:r>
          </a:p>
          <a:p>
            <a:pPr marL="344488" indent="-344488"/>
            <a:r>
              <a:rPr lang="en-US" sz="3200" dirty="0"/>
              <a:t>Tom Heist </a:t>
            </a:r>
            <a:r>
              <a:rPr lang="en-US" sz="3200" dirty="0">
                <a:solidFill>
                  <a:srgbClr val="C98727"/>
                </a:solidFill>
                <a:hlinkClick r:id="rId2"/>
              </a:rPr>
              <a:t>heistiv@gmail.com</a:t>
            </a:r>
            <a:endParaRPr lang="en-US" sz="3200" dirty="0">
              <a:solidFill>
                <a:srgbClr val="C98727"/>
              </a:solidFill>
            </a:endParaRPr>
          </a:p>
          <a:p>
            <a:pPr marL="344488" indent="-344488"/>
            <a:r>
              <a:rPr lang="en-US" sz="3200" dirty="0"/>
              <a:t>Drew </a:t>
            </a:r>
            <a:r>
              <a:rPr lang="en-US" sz="3200" dirty="0" err="1"/>
              <a:t>Fasy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C5922B"/>
                </a:solidFill>
                <a:hlinkClick r:id="rId3"/>
              </a:rPr>
              <a:t>fazeoc@comcast.net</a:t>
            </a:r>
            <a:endParaRPr lang="en-US" sz="3200" dirty="0">
              <a:solidFill>
                <a:srgbClr val="C5922B"/>
              </a:solidFill>
            </a:endParaRPr>
          </a:p>
          <a:p>
            <a:pPr marL="344488" indent="-344488"/>
            <a:r>
              <a:rPr lang="en-US" sz="3200" dirty="0"/>
              <a:t>Jen Bowman </a:t>
            </a:r>
            <a:r>
              <a:rPr lang="en-US" sz="3200" u="sng" dirty="0">
                <a:solidFill>
                  <a:srgbClr val="C5922B"/>
                </a:solidFill>
                <a:hlinkClick r:id="rId4"/>
              </a:rPr>
              <a:t>ocwind1@gmail.com</a:t>
            </a:r>
            <a:endParaRPr lang="en-US" sz="3200" u="sng" dirty="0">
              <a:solidFill>
                <a:srgbClr val="C5922B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10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Thank you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21408"/>
            <a:ext cx="7772400" cy="2488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>
                <a:latin typeface="+mj-lt"/>
              </a:rPr>
              <a:t>Please ride considerately and safely.</a:t>
            </a:r>
          </a:p>
        </p:txBody>
      </p:sp>
    </p:spTree>
    <p:extLst>
      <p:ext uri="{BB962C8B-B14F-4D97-AF65-F5344CB8AC3E}">
        <p14:creationId xmlns:p14="http://schemas.microsoft.com/office/powerpoint/2010/main" val="30911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484632"/>
            <a:ext cx="7772400" cy="886968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000" dirty="0" err="1">
                <a:ea typeface="+mj-ea"/>
                <a:cs typeface="+mj-cs"/>
              </a:rPr>
              <a:t>BikeOCNJ</a:t>
            </a:r>
            <a:r>
              <a:rPr lang="en-US" sz="4000" dirty="0">
                <a:ea typeface="+mj-ea"/>
                <a:cs typeface="+mj-cs"/>
              </a:rPr>
              <a:t> Vision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738886" y="1754631"/>
            <a:ext cx="8011414" cy="292214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en-US" sz="3600" dirty="0">
                <a:ea typeface="ヒラギノ角ゴ Pro W3" pitchFamily="4" charset="-128"/>
              </a:rPr>
              <a:t>Create an island-wide network of safe, family-friendly bike routes and help educate cyclists, motorists and pedestrians to safely share the road.</a:t>
            </a:r>
          </a:p>
          <a:p>
            <a:pPr eaLnBrk="1" hangingPunct="1"/>
            <a:endParaRPr lang="en-US" altLang="en-US" sz="2100" dirty="0">
              <a:ea typeface="ヒラギノ角ゴ Pro W3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9340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915543"/>
          </a:xfrm>
        </p:spPr>
        <p:txBody>
          <a:bodyPr/>
          <a:lstStyle/>
          <a:p>
            <a:r>
              <a:rPr lang="en-US" sz="4000" dirty="0"/>
              <a:t>Featuring</a:t>
            </a:r>
            <a:r>
              <a:rPr lang="en-US" dirty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9725"/>
            <a:ext cx="7772400" cy="45624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100" dirty="0">
                <a:solidFill>
                  <a:srgbClr val="00B050"/>
                </a:solidFill>
                <a:ea typeface="ヒラギノ角ゴ Pro W3" pitchFamily="4" charset="-128"/>
              </a:rPr>
              <a:t>  </a:t>
            </a:r>
            <a:r>
              <a:rPr lang="en-US" altLang="en-US" sz="2100" dirty="0">
                <a:ea typeface="ヒラギノ角ゴ Pro W3" pitchFamily="4" charset="-128"/>
              </a:rPr>
              <a:t>OCLP Bridge to Corson’s Inlet Bridge routes</a:t>
            </a:r>
          </a:p>
          <a:p>
            <a:pPr>
              <a:lnSpc>
                <a:spcPct val="100000"/>
              </a:lnSpc>
            </a:pPr>
            <a:endParaRPr lang="en-US" altLang="en-US" sz="2100" dirty="0">
              <a:ea typeface="ヒラギノ角ゴ Pro W3" pitchFamily="4" charset="-128"/>
            </a:endParaRPr>
          </a:p>
          <a:p>
            <a:pPr marL="342900" lvl="1" indent="-342900">
              <a:lnSpc>
                <a:spcPct val="100000"/>
              </a:lnSpc>
            </a:pPr>
            <a:r>
              <a:rPr lang="en-US" altLang="en-US" sz="2100" dirty="0">
                <a:ea typeface="ヒラギノ角ゴ Pro W3" pitchFamily="4" charset="-128"/>
              </a:rPr>
              <a:t>Bay to boardwalk routes</a:t>
            </a:r>
          </a:p>
          <a:p>
            <a:pPr marL="342900" lvl="1" indent="-342900">
              <a:lnSpc>
                <a:spcPct val="100000"/>
              </a:lnSpc>
            </a:pPr>
            <a:endParaRPr lang="en-US" altLang="en-US" sz="2100" dirty="0">
              <a:ea typeface="ヒラギノ角ゴ Pro W3" pitchFamily="4" charset="-128"/>
            </a:endParaRPr>
          </a:p>
          <a:p>
            <a:pPr marL="342900" lvl="1" indent="-342900">
              <a:lnSpc>
                <a:spcPct val="100000"/>
              </a:lnSpc>
            </a:pPr>
            <a:r>
              <a:rPr lang="en-US" altLang="en-US" sz="2100" dirty="0">
                <a:ea typeface="ヒラギノ角ゴ Pro W3" pitchFamily="4" charset="-128"/>
              </a:rPr>
              <a:t>Connectors to downtown, boardwalk, shopping,  neighborhoods, schools, community center, etc.</a:t>
            </a:r>
          </a:p>
          <a:p>
            <a:pPr marL="342900" lvl="1" indent="-342900">
              <a:lnSpc>
                <a:spcPct val="100000"/>
              </a:lnSpc>
            </a:pPr>
            <a:endParaRPr lang="en-US" altLang="en-US" sz="2100" dirty="0">
              <a:ea typeface="ヒラギノ角ゴ Pro W3" pitchFamily="4" charset="-128"/>
            </a:endParaRPr>
          </a:p>
          <a:p>
            <a:pPr marL="342900" lvl="1" indent="-342900">
              <a:lnSpc>
                <a:spcPct val="100000"/>
              </a:lnSpc>
            </a:pPr>
            <a:r>
              <a:rPr lang="en-US" altLang="en-US" sz="2100" dirty="0">
                <a:ea typeface="ヒラギノ角ゴ Pro W3" pitchFamily="4" charset="-128"/>
              </a:rPr>
              <a:t>Amenities such as bike racks, rest stations, water, 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39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800100" y="343395"/>
            <a:ext cx="7543800" cy="1113930"/>
          </a:xfrm>
        </p:spPr>
        <p:txBody>
          <a:bodyPr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4000" dirty="0">
                <a:ea typeface="+mj-ea"/>
                <a:cs typeface="+mj-cs"/>
              </a:rPr>
              <a:t>Our main routes today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685800" y="1812324"/>
            <a:ext cx="7772400" cy="4359876"/>
          </a:xfrm>
        </p:spPr>
        <p:txBody>
          <a:bodyPr>
            <a:normAutofit/>
          </a:bodyPr>
          <a:lstStyle/>
          <a:p>
            <a:pPr marL="204788" indent="-204788">
              <a:lnSpc>
                <a:spcPct val="125000"/>
              </a:lnSpc>
            </a:pPr>
            <a:r>
              <a:rPr lang="en-US" altLang="en-US" sz="2100" dirty="0">
                <a:ea typeface="ヒラギノ角ゴ Pro W3" pitchFamily="4" charset="-128"/>
              </a:rPr>
              <a:t>2.5 mile Boardwalk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sz="2100" dirty="0">
                <a:ea typeface="ヒラギノ角ゴ Pro W3" pitchFamily="4" charset="-128"/>
              </a:rPr>
              <a:t>Bike Blvd. route: Haven /Simpson  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sz="2100" dirty="0">
                <a:ea typeface="ヒラギノ角ゴ Pro W3" pitchFamily="4" charset="-128"/>
              </a:rPr>
              <a:t>West  &amp; Bay 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sz="2100" dirty="0">
                <a:ea typeface="ヒラギノ角ゴ Pro W3" pitchFamily="4" charset="-128"/>
              </a:rPr>
              <a:t>Multi-Use path on Rt. 52 Bridge</a:t>
            </a:r>
          </a:p>
          <a:p>
            <a:pPr marL="204788" indent="-204788">
              <a:lnSpc>
                <a:spcPct val="125000"/>
              </a:lnSpc>
            </a:pPr>
            <a:endParaRPr lang="en-US" altLang="en-US" sz="2100" dirty="0">
              <a:ea typeface="ヒラギノ角ゴ Pro W3" pitchFamily="4" charset="-128"/>
            </a:endParaRPr>
          </a:p>
          <a:p>
            <a:pPr marL="204788" indent="-204788"/>
            <a:endParaRPr lang="en-US" altLang="en-US" sz="2100" dirty="0">
              <a:ea typeface="ヒラギノ角ゴ Pro W3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556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2008: Haven Ave. Bike Blvd. became our main North/South Artery (9</a:t>
            </a:r>
            <a:r>
              <a:rPr lang="en-US" sz="3200" baseline="30000" dirty="0"/>
              <a:t>th</a:t>
            </a:r>
            <a:r>
              <a:rPr lang="en-US" sz="3200" dirty="0"/>
              <a:t>-35</a:t>
            </a:r>
            <a:r>
              <a:rPr lang="en-US" sz="3200" baseline="30000" dirty="0"/>
              <a:t>th</a:t>
            </a:r>
            <a:r>
              <a:rPr lang="en-US" sz="3200" dirty="0"/>
              <a:t>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00" y="2120900"/>
            <a:ext cx="7289599" cy="4051300"/>
          </a:xfrm>
        </p:spPr>
      </p:pic>
    </p:spTree>
    <p:extLst>
      <p:ext uri="{BB962C8B-B14F-4D97-AF65-F5344CB8AC3E}">
        <p14:creationId xmlns:p14="http://schemas.microsoft.com/office/powerpoint/2010/main" val="391500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Bike Blvd.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460" y="1819484"/>
            <a:ext cx="7772400" cy="4050792"/>
          </a:xfrm>
        </p:spPr>
        <p:txBody>
          <a:bodyPr/>
          <a:lstStyle/>
          <a:p>
            <a:pPr marL="204788" indent="-204788">
              <a:lnSpc>
                <a:spcPct val="125000"/>
              </a:lnSpc>
            </a:pPr>
            <a:r>
              <a:rPr lang="en-US" altLang="en-US" dirty="0">
                <a:ea typeface="ヒラギノ角ゴ Pro W3" pitchFamily="4" charset="-128"/>
              </a:rPr>
              <a:t>Reduced speed limit 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dirty="0">
                <a:ea typeface="ヒラギノ角ゴ Pro W3" pitchFamily="4" charset="-128"/>
              </a:rPr>
              <a:t>Added four way stops at cross town streets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dirty="0">
                <a:ea typeface="ヒラギノ角ゴ Pro W3" pitchFamily="4" charset="-128"/>
              </a:rPr>
              <a:t>Introduced first </a:t>
            </a:r>
            <a:r>
              <a:rPr lang="en-US" altLang="en-US" i="1" dirty="0" err="1">
                <a:ea typeface="ヒラギノ角ゴ Pro W3" pitchFamily="4" charset="-128"/>
              </a:rPr>
              <a:t>Sharrow</a:t>
            </a:r>
            <a:r>
              <a:rPr lang="en-US" altLang="en-US" dirty="0">
                <a:ea typeface="ヒラギノ角ゴ Pro W3" pitchFamily="4" charset="-128"/>
              </a:rPr>
              <a:t> in New Jersey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dirty="0">
                <a:ea typeface="ヒラギノ角ゴ Pro W3" pitchFamily="4" charset="-128"/>
              </a:rPr>
              <a:t>Created </a:t>
            </a:r>
            <a:r>
              <a:rPr lang="en-US" altLang="en-US" i="1" dirty="0">
                <a:ea typeface="ヒラギノ角ゴ Pro W3" pitchFamily="4" charset="-128"/>
              </a:rPr>
              <a:t>OC1</a:t>
            </a:r>
            <a:r>
              <a:rPr lang="en-US" altLang="en-US" dirty="0">
                <a:ea typeface="ヒラギノ角ゴ Pro W3" pitchFamily="4" charset="-128"/>
              </a:rPr>
              <a:t> Route and sign design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dirty="0">
                <a:ea typeface="ヒラギノ角ゴ Pro W3" pitchFamily="4" charset="-128"/>
              </a:rPr>
              <a:t>Took one year from concept to completion</a:t>
            </a:r>
          </a:p>
          <a:p>
            <a:pPr marL="204788" indent="-204788">
              <a:lnSpc>
                <a:spcPct val="125000"/>
              </a:lnSpc>
            </a:pPr>
            <a:r>
              <a:rPr lang="en-US" altLang="en-US" dirty="0">
                <a:ea typeface="ヒラギノ角ゴ Pro W3" pitchFamily="4" charset="-128"/>
              </a:rPr>
              <a:t>Created at no design cost to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073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17495</TotalTime>
  <Words>610</Words>
  <Application>Microsoft Office PowerPoint</Application>
  <PresentationFormat>On-screen Show (4:3)</PresentationFormat>
  <Paragraphs>122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Arial Black</vt:lpstr>
      <vt:lpstr>Bookman Old Style</vt:lpstr>
      <vt:lpstr>Calibri</vt:lpstr>
      <vt:lpstr>Century Gothic</vt:lpstr>
      <vt:lpstr>Rockwell Extra Bold</vt:lpstr>
      <vt:lpstr>Segoe Print</vt:lpstr>
      <vt:lpstr>Wingdings</vt:lpstr>
      <vt:lpstr>ヒラギノ角ゴ Pro W3</vt:lpstr>
      <vt:lpstr>Wood Type</vt:lpstr>
      <vt:lpstr>PowerPoint Presentation</vt:lpstr>
      <vt:lpstr>Thank you for coming!</vt:lpstr>
      <vt:lpstr>Thank You!</vt:lpstr>
      <vt:lpstr>Benefits of biking</vt:lpstr>
      <vt:lpstr>BikeOCNJ Vision</vt:lpstr>
      <vt:lpstr>Featuring…</vt:lpstr>
      <vt:lpstr>Our main routes today</vt:lpstr>
      <vt:lpstr>2008: Haven Ave. Bike Blvd. became our main North/South Artery (9th-35th)</vt:lpstr>
      <vt:lpstr>Our Bike Blvd.  </vt:lpstr>
      <vt:lpstr>  2011: Ocean City received a $90k NJDOT engineered blueprint with recommendations to safely bike from the Corsons Inlet Bridge to the OC-Longport Bridge.   </vt:lpstr>
      <vt:lpstr>  DOT study recommended a specific route with traffic-calming features such as Sharrows, diverters, circles, reduced speed limits, and improved signage. </vt:lpstr>
      <vt:lpstr>2012: new Rt. 52 Causeway  Shared Use Path</vt:lpstr>
      <vt:lpstr>PowerPoint Presentation</vt:lpstr>
      <vt:lpstr>2012:  Boardwalk ordinance changed</vt:lpstr>
      <vt:lpstr>New bike racks at schools</vt:lpstr>
      <vt:lpstr>Bicycle Repair Station: 17th and Haven Avenue                  Thank You Joe Tordella! </vt:lpstr>
      <vt:lpstr>PowerPoint Presentation</vt:lpstr>
      <vt:lpstr>Current on-street bike corrals</vt:lpstr>
      <vt:lpstr>Bicycle Friendly Community Bronze Award 2012 – 2016 </vt:lpstr>
      <vt:lpstr>PowerPoint Presentation</vt:lpstr>
      <vt:lpstr>PowerPoint Presentation</vt:lpstr>
      <vt:lpstr>PowerPoint Presentation</vt:lpstr>
      <vt:lpstr>2015: Simpson to W. Inlet via Battersea  </vt:lpstr>
      <vt:lpstr>W. Inlet </vt:lpstr>
      <vt:lpstr>W. Atlantic Blvd. to Gardens Parkway</vt:lpstr>
      <vt:lpstr>2015:  Bike Rental Business Safety Signage </vt:lpstr>
      <vt:lpstr>PowerPoint Presentation</vt:lpstr>
      <vt:lpstr>2016: OC recognized in new DOT “road diet” video to show all NJ towns.</vt:lpstr>
      <vt:lpstr>2016: OC recognized at NJ Bike-Walk Complete Street Summit  as Best City for “implementation”!   </vt:lpstr>
      <vt:lpstr>PowerPoint Presentation</vt:lpstr>
      <vt:lpstr>2016: Updated Website</vt:lpstr>
      <vt:lpstr>2016: Bike light project</vt:lpstr>
      <vt:lpstr>Bike light sponsors</vt:lpstr>
      <vt:lpstr>PowerPoint Presentation</vt:lpstr>
      <vt:lpstr>Current Project:   Simpson Ave. Battersea to 5th St.</vt:lpstr>
      <vt:lpstr>Current Project:    OC Primary School</vt:lpstr>
      <vt:lpstr>Current Project:   Simpson Ave. 6th St. to 8th St</vt:lpstr>
      <vt:lpstr>New bike racks Spring 2019!</vt:lpstr>
      <vt:lpstr> Tentative Project to Include 40 New Bike Rack Locations </vt:lpstr>
      <vt:lpstr>Focus For Future:</vt:lpstr>
      <vt:lpstr>Please continue to share your ideas with us at…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Kristina H. Roberts</dc:creator>
  <cp:lastModifiedBy>Kristina H. Roberts</cp:lastModifiedBy>
  <cp:revision>204</cp:revision>
  <dcterms:created xsi:type="dcterms:W3CDTF">2015-08-17T15:05:27Z</dcterms:created>
  <dcterms:modified xsi:type="dcterms:W3CDTF">2018-08-23T00:15:05Z</dcterms:modified>
</cp:coreProperties>
</file>